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90" r:id="rId2"/>
    <p:sldId id="291" r:id="rId3"/>
    <p:sldId id="274" r:id="rId4"/>
    <p:sldId id="319" r:id="rId5"/>
    <p:sldId id="283" r:id="rId6"/>
    <p:sldId id="320" r:id="rId7"/>
    <p:sldId id="321" r:id="rId8"/>
    <p:sldId id="322" r:id="rId9"/>
    <p:sldId id="280" r:id="rId10"/>
    <p:sldId id="258" r:id="rId11"/>
    <p:sldId id="277" r:id="rId12"/>
    <p:sldId id="278" r:id="rId13"/>
    <p:sldId id="282" r:id="rId14"/>
    <p:sldId id="324" r:id="rId15"/>
    <p:sldId id="323" r:id="rId16"/>
    <p:sldId id="276" r:id="rId17"/>
    <p:sldId id="275" r:id="rId18"/>
    <p:sldId id="325" r:id="rId19"/>
    <p:sldId id="302" r:id="rId20"/>
    <p:sldId id="292" r:id="rId21"/>
    <p:sldId id="296" r:id="rId22"/>
    <p:sldId id="295" r:id="rId23"/>
    <p:sldId id="297" r:id="rId24"/>
    <p:sldId id="298" r:id="rId25"/>
    <p:sldId id="299" r:id="rId26"/>
    <p:sldId id="300" r:id="rId27"/>
    <p:sldId id="270" r:id="rId28"/>
    <p:sldId id="273" r:id="rId29"/>
    <p:sldId id="314" r:id="rId30"/>
    <p:sldId id="269" r:id="rId31"/>
    <p:sldId id="335" r:id="rId32"/>
    <p:sldId id="336" r:id="rId33"/>
    <p:sldId id="271" r:id="rId34"/>
    <p:sldId id="268" r:id="rId35"/>
    <p:sldId id="285" r:id="rId36"/>
    <p:sldId id="289" r:id="rId37"/>
    <p:sldId id="293" r:id="rId38"/>
    <p:sldId id="315" r:id="rId39"/>
    <p:sldId id="316" r:id="rId40"/>
    <p:sldId id="261" r:id="rId41"/>
    <p:sldId id="331" r:id="rId42"/>
    <p:sldId id="326" r:id="rId43"/>
    <p:sldId id="327" r:id="rId44"/>
    <p:sldId id="337" r:id="rId45"/>
    <p:sldId id="338" r:id="rId46"/>
    <p:sldId id="340" r:id="rId47"/>
    <p:sldId id="339" r:id="rId48"/>
    <p:sldId id="342" r:id="rId49"/>
    <p:sldId id="345" r:id="rId50"/>
    <p:sldId id="343" r:id="rId51"/>
    <p:sldId id="346" r:id="rId52"/>
    <p:sldId id="317" r:id="rId53"/>
    <p:sldId id="303" r:id="rId54"/>
    <p:sldId id="308" r:id="rId55"/>
    <p:sldId id="304" r:id="rId56"/>
    <p:sldId id="306" r:id="rId57"/>
    <p:sldId id="307" r:id="rId58"/>
    <p:sldId id="264" r:id="rId59"/>
    <p:sldId id="263" r:id="rId60"/>
    <p:sldId id="262" r:id="rId61"/>
    <p:sldId id="309" r:id="rId62"/>
    <p:sldId id="310" r:id="rId63"/>
    <p:sldId id="312" r:id="rId64"/>
    <p:sldId id="313" r:id="rId65"/>
    <p:sldId id="286" r:id="rId66"/>
    <p:sldId id="287" r:id="rId67"/>
    <p:sldId id="288" r:id="rId68"/>
    <p:sldId id="347" r:id="rId69"/>
    <p:sldId id="318" r:id="rId7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68" autoAdjust="0"/>
  </p:normalViewPr>
  <p:slideViewPr>
    <p:cSldViewPr>
      <p:cViewPr>
        <p:scale>
          <a:sx n="100" d="100"/>
          <a:sy n="100" d="100"/>
        </p:scale>
        <p:origin x="-1908" y="-5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2013</c:v>
                </c:pt>
              </c:strCache>
            </c:strRef>
          </c:tx>
          <c:invertIfNegative val="0"/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2014</c:v>
                </c:pt>
              </c:strCache>
            </c:strRef>
          </c:tx>
          <c:invertIfNegative val="0"/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工作表1!$C$2</c:f>
              <c:numCache>
                <c:formatCode>General</c:formatCode>
                <c:ptCount val="1"/>
                <c:pt idx="0">
                  <c:v>400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2015</c:v>
                </c:pt>
              </c:strCache>
            </c:strRef>
          </c:tx>
          <c:invertIfNegative val="0"/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工作表1!$D$2</c:f>
              <c:numCache>
                <c:formatCode>General</c:formatCode>
                <c:ptCount val="1"/>
                <c:pt idx="0">
                  <c:v>270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工作表1!$E$2</c:f>
              <c:numCache>
                <c:formatCode>General</c:formatCode>
                <c:ptCount val="1"/>
                <c:pt idx="0">
                  <c:v>800</c:v>
                </c:pt>
              </c:numCache>
            </c:numRef>
          </c:val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2017</c:v>
                </c:pt>
              </c:strCache>
            </c:strRef>
          </c:tx>
          <c:invertIfNegative val="0"/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工作表1!$F$2</c:f>
              <c:numCache>
                <c:formatCode>General</c:formatCode>
                <c:ptCount val="1"/>
                <c:pt idx="0">
                  <c:v>2470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55211264"/>
        <c:axId val="194323008"/>
      </c:barChart>
      <c:catAx>
        <c:axId val="155211264"/>
        <c:scaling>
          <c:orientation val="minMax"/>
        </c:scaling>
        <c:delete val="1"/>
        <c:axPos val="b"/>
        <c:majorTickMark val="out"/>
        <c:minorTickMark val="none"/>
        <c:tickLblPos val="nextTo"/>
        <c:crossAx val="194323008"/>
        <c:crosses val="autoZero"/>
        <c:auto val="1"/>
        <c:lblAlgn val="ctr"/>
        <c:lblOffset val="100"/>
        <c:noMultiLvlLbl val="0"/>
      </c:catAx>
      <c:valAx>
        <c:axId val="194323008"/>
        <c:scaling>
          <c:orientation val="minMax"/>
        </c:scaling>
        <c:delete val="0"/>
        <c:axPos val="l"/>
        <c:majorGridlines/>
        <c:title>
          <c:tx>
            <c:rich>
              <a:bodyPr rot="0" vert="wordArtVertRtl"/>
              <a:lstStyle/>
              <a:p>
                <a:pPr>
                  <a:defRPr/>
                </a:pPr>
                <a:r>
                  <a:rPr lang="zh-TW" altLang="en-US" dirty="0" smtClean="0"/>
                  <a:t>美金</a:t>
                </a:r>
                <a:endParaRPr lang="zh-TW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5521126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2014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 formatCode="0%">
                  <c:v>4.71</c:v>
                </c:pt>
                <c:pt idx="1">
                  <c:v>1.47E-2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2015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 formatCode="0%">
                  <c:v>2.85</c:v>
                </c:pt>
                <c:pt idx="1">
                  <c:v>1.47E-2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工作表1!$D$2:$D$3</c:f>
              <c:numCache>
                <c:formatCode>0.00%</c:formatCode>
                <c:ptCount val="2"/>
                <c:pt idx="0" formatCode="0%">
                  <c:v>10.42</c:v>
                </c:pt>
                <c:pt idx="1">
                  <c:v>1.295E-2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2017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工作表1!$E$2:$E$3</c:f>
              <c:numCache>
                <c:formatCode>0.00%</c:formatCode>
                <c:ptCount val="2"/>
                <c:pt idx="0" formatCode="0%">
                  <c:v>34.14</c:v>
                </c:pt>
                <c:pt idx="1">
                  <c:v>1.115E-2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5094528"/>
        <c:axId val="194327616"/>
      </c:barChart>
      <c:catAx>
        <c:axId val="155094528"/>
        <c:scaling>
          <c:orientation val="minMax"/>
        </c:scaling>
        <c:delete val="0"/>
        <c:axPos val="b"/>
        <c:majorTickMark val="out"/>
        <c:minorTickMark val="none"/>
        <c:tickLblPos val="nextTo"/>
        <c:crossAx val="194327616"/>
        <c:crosses val="autoZero"/>
        <c:auto val="1"/>
        <c:lblAlgn val="ctr"/>
        <c:lblOffset val="100"/>
        <c:noMultiLvlLbl val="0"/>
      </c:catAx>
      <c:valAx>
        <c:axId val="194327616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15509452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12333-A3A8-4E6A-BFF0-5EC9B3F4C7AA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E10D1-250E-4CE1-BD13-6A9E8297BB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29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一、自我介紹</a:t>
            </a:r>
          </a:p>
          <a:p>
            <a:r>
              <a:rPr lang="zh-TW" altLang="en-US" dirty="0" smtClean="0"/>
              <a:t>二、截圖帳號</a:t>
            </a:r>
          </a:p>
          <a:p>
            <a:r>
              <a:rPr lang="zh-TW" altLang="en-US" dirty="0" smtClean="0"/>
              <a:t>三、減少術語的使用</a:t>
            </a:r>
          </a:p>
          <a:p>
            <a:r>
              <a:rPr lang="zh-TW" altLang="en-US" dirty="0" smtClean="0"/>
              <a:t>四、為什麼會有這樣的特性</a:t>
            </a:r>
          </a:p>
          <a:p>
            <a:r>
              <a:rPr lang="zh-TW" altLang="en-US" dirty="0" smtClean="0"/>
              <a:t>五、合法性取一兩個來講即可</a:t>
            </a:r>
          </a:p>
          <a:p>
            <a:r>
              <a:rPr lang="zh-TW" altLang="en-US" dirty="0" smtClean="0"/>
              <a:t>六、本周三換成實際日期</a:t>
            </a:r>
          </a:p>
          <a:p>
            <a:r>
              <a:rPr lang="zh-TW" altLang="en-US" dirty="0" smtClean="0"/>
              <a:t>七、加一些元素，如這個冰淇淋是</a:t>
            </a:r>
            <a:r>
              <a:rPr lang="en-US" altLang="zh-TW" dirty="0" smtClean="0"/>
              <a:t>0.0000</a:t>
            </a:r>
            <a:r>
              <a:rPr lang="zh-TW" altLang="en-US" dirty="0" smtClean="0"/>
              <a:t>幾元</a:t>
            </a:r>
          </a:p>
          <a:p>
            <a:r>
              <a:rPr lang="zh-TW" altLang="en-US" dirty="0" smtClean="0"/>
              <a:t>八、挖礦成本，我的態度是不建議，實際上應該是怎樣</a:t>
            </a:r>
          </a:p>
          <a:p>
            <a:r>
              <a:rPr lang="zh-TW" altLang="en-US" dirty="0" smtClean="0"/>
              <a:t>九、為什麼不建議我們挖</a:t>
            </a:r>
          </a:p>
          <a:p>
            <a:r>
              <a:rPr lang="zh-TW" altLang="en-US" dirty="0" smtClean="0"/>
              <a:t>十、現在能買嗎？導入到自己的店舖</a:t>
            </a:r>
          </a:p>
          <a:p>
            <a:r>
              <a:rPr lang="zh-TW" altLang="en-US" dirty="0" smtClean="0"/>
              <a:t>十一、如何買？如何持有</a:t>
            </a:r>
          </a:p>
          <a:p>
            <a:r>
              <a:rPr lang="zh-TW" altLang="en-US" dirty="0" smtClean="0"/>
              <a:t>十二、用一般人的語言來說明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024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低交易費用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624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日本</a:t>
            </a:r>
            <a:r>
              <a:rPr lang="en-US" altLang="zh-TW" dirty="0" smtClean="0"/>
              <a:t>:https://finance.technews.tw/2017/05/02/bitcoin-ether-popular/</a:t>
            </a:r>
          </a:p>
          <a:p>
            <a:r>
              <a:rPr lang="zh-TW" altLang="en-US" dirty="0" smtClean="0"/>
              <a:t>印度</a:t>
            </a:r>
            <a:r>
              <a:rPr lang="en-US" altLang="zh-TW" dirty="0" smtClean="0"/>
              <a:t>:http://www.finet.hk/Newscenter/news_content/594ae6f4e4b0d1966a294b89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625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假設身上帶上現有資產</a:t>
            </a:r>
            <a:r>
              <a:rPr lang="en-US" altLang="zh-TW" dirty="0" smtClean="0"/>
              <a:t>100</a:t>
            </a:r>
            <a:r>
              <a:rPr lang="zh-TW" altLang="en-US" dirty="0" smtClean="0"/>
              <a:t>萬 </a:t>
            </a:r>
            <a:endParaRPr lang="en-US" altLang="zh-TW" dirty="0" smtClean="0"/>
          </a:p>
          <a:p>
            <a:r>
              <a:rPr lang="zh-TW" altLang="en-US" dirty="0" smtClean="0"/>
              <a:t>要回到哪一個時刻 </a:t>
            </a:r>
            <a:endParaRPr lang="en-US" altLang="zh-TW" dirty="0" smtClean="0"/>
          </a:p>
          <a:p>
            <a:r>
              <a:rPr lang="zh-TW" altLang="en-US" dirty="0" smtClean="0"/>
              <a:t>投資那一樣產品最賺？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記住你的答案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96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比特幣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btc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，剛誕生</a:t>
            </a:r>
            <a:r>
              <a:rPr lang="en-US" altLang="zh-TW" dirty="0" smtClean="0"/>
              <a:t>(2009/01/03)1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1300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r>
              <a:rPr lang="zh-TW" altLang="en-US" dirty="0" smtClean="0"/>
              <a:t>現在，最高</a:t>
            </a:r>
            <a:r>
              <a:rPr lang="en-US" altLang="zh-TW" dirty="0" smtClean="0"/>
              <a:t>2900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你以為比特幣夠猛了</a:t>
            </a:r>
            <a:r>
              <a:rPr lang="en-US" altLang="zh-TW" dirty="0" smtClean="0"/>
              <a:t>?</a:t>
            </a:r>
            <a:r>
              <a:rPr lang="zh-TW" altLang="en-US" dirty="0" smtClean="0"/>
              <a:t> 錯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乙太幣</a:t>
            </a:r>
            <a:r>
              <a:rPr lang="en-US" altLang="zh-TW" dirty="0" smtClean="0"/>
              <a:t>(ether)</a:t>
            </a:r>
            <a:r>
              <a:rPr lang="zh-TW" altLang="en-US" dirty="0" smtClean="0"/>
              <a:t>更瘋</a:t>
            </a:r>
            <a:endParaRPr lang="en-US" altLang="zh-TW" dirty="0" smtClean="0"/>
          </a:p>
          <a:p>
            <a:r>
              <a:rPr lang="zh-TW" altLang="en-US" dirty="0" smtClean="0"/>
              <a:t>剛誕生</a:t>
            </a:r>
            <a:r>
              <a:rPr lang="en-US" altLang="zh-TW" dirty="0" smtClean="0"/>
              <a:t>(2016/03/07)</a:t>
            </a:r>
            <a:r>
              <a:rPr lang="zh-TW" altLang="en-US" dirty="0" smtClean="0"/>
              <a:t>，</a:t>
            </a:r>
            <a:r>
              <a:rPr lang="en-US" altLang="zh-TW" dirty="0" smtClean="0"/>
              <a:t>8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r>
              <a:rPr lang="zh-TW" altLang="en-US" dirty="0" smtClean="0"/>
              <a:t>現在，最高</a:t>
            </a:r>
            <a:r>
              <a:rPr lang="en-US" altLang="zh-TW" dirty="0" smtClean="0"/>
              <a:t>346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273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TW" altLang="en-US" dirty="0" smtClean="0"/>
              <a:t>為什麼是</a:t>
            </a:r>
            <a:r>
              <a:rPr lang="en-US" altLang="zh-TW" dirty="0" smtClean="0"/>
              <a:t>bitcoin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pizza day?</a:t>
            </a:r>
            <a:r>
              <a:rPr lang="zh-TW" altLang="en-US" dirty="0" smtClean="0"/>
              <a:t> 第一筆比特幣支付的案例</a:t>
            </a:r>
            <a:endParaRPr lang="en-US" altLang="zh-TW" dirty="0" smtClean="0"/>
          </a:p>
          <a:p>
            <a:pPr marL="171450" indent="-171450">
              <a:buFontTx/>
              <a:buChar char="-"/>
            </a:pPr>
            <a:r>
              <a:rPr lang="zh-TW" altLang="en-US" dirty="0" smtClean="0"/>
              <a:t>花了多少顆買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13000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pPr marL="171450" indent="-171450">
              <a:buFontTx/>
              <a:buChar char="-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005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TW" altLang="en-US" dirty="0" smtClean="0"/>
              <a:t>為什麼是</a:t>
            </a:r>
            <a:r>
              <a:rPr lang="en-US" altLang="zh-TW" dirty="0" smtClean="0"/>
              <a:t>bitcoin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pizza day?</a:t>
            </a:r>
            <a:r>
              <a:rPr lang="zh-TW" altLang="en-US" dirty="0" smtClean="0"/>
              <a:t> 第一筆比特幣支付的案例</a:t>
            </a:r>
            <a:endParaRPr lang="en-US" altLang="zh-TW" dirty="0" smtClean="0"/>
          </a:p>
          <a:p>
            <a:pPr marL="171450" indent="-171450">
              <a:buFontTx/>
              <a:buChar char="-"/>
            </a:pPr>
            <a:r>
              <a:rPr lang="zh-TW" altLang="en-US" dirty="0" smtClean="0"/>
              <a:t>花了多少顆買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13000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pPr marL="171450" indent="-171450">
              <a:buFontTx/>
              <a:buChar char="-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005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http://www.ettoday.net/news/20170726/974841.htm?from=fb_gee_linkVideo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http://www.ettoday.net/tools/player/88699-47060?title=%E9%A6%AC%E5%9C%8B%E9%90%B5%E9%8E%9A%E5%A4%A7%E7%9B%9C%E5%8E%BB%E9%8A%80%E6%A8%93%E3%80%8C%E6%8C%96%E7%A4%A6%E3%80%8D%E3%80%80%E6%95%B2%E5%88%B0%E6%89%8B%E7%97%A0%E9%80%A31%E6%A2%9D%E9%87%91%E9%A3%BE%E9%83%BD%E6%B2%92%E5%B8%B6%E8%B5%B0&amp;bid=boba_preroll_web&amp;show_ad=1&amp;width=300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729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匿名</a:t>
            </a:r>
            <a:endParaRPr lang="en-US" altLang="zh-TW" dirty="0" smtClean="0"/>
          </a:p>
          <a:p>
            <a:r>
              <a:rPr lang="zh-TW" altLang="en-US" dirty="0" smtClean="0"/>
              <a:t>去中心化</a:t>
            </a:r>
            <a:endParaRPr lang="en-US" altLang="zh-TW" dirty="0" smtClean="0"/>
          </a:p>
          <a:p>
            <a:r>
              <a:rPr lang="zh-TW" altLang="en-US" dirty="0" smtClean="0"/>
              <a:t>全世界流通</a:t>
            </a:r>
            <a:endParaRPr lang="en-US" altLang="zh-TW" dirty="0" smtClean="0"/>
          </a:p>
          <a:p>
            <a:r>
              <a:rPr lang="zh-TW" altLang="en-US" dirty="0" smtClean="0"/>
              <a:t>低交易費用</a:t>
            </a:r>
            <a:endParaRPr lang="en-US" altLang="zh-TW" dirty="0" smtClean="0"/>
          </a:p>
          <a:p>
            <a:r>
              <a:rPr lang="zh-TW" altLang="en-US" dirty="0" smtClean="0"/>
              <a:t>無隱藏成本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025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匿名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483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全世界流通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參考</a:t>
            </a:r>
            <a:r>
              <a:rPr lang="en-US" altLang="zh-TW" dirty="0" smtClean="0"/>
              <a:t>:https://read01.com/nkD4no.html</a:t>
            </a:r>
          </a:p>
          <a:p>
            <a:r>
              <a:rPr lang="zh-TW" altLang="en-US" dirty="0" smtClean="0"/>
              <a:t>另一張代表圖</a:t>
            </a:r>
            <a:r>
              <a:rPr lang="en-US" altLang="zh-TW" dirty="0" smtClean="0"/>
              <a:t>:http://bbs.laicaijie.com/web/jrxuetang/20160822/1549.html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177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2017/8/6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rate.bot.com.tw/twd/2014-01-01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adeblock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t.com/business/bitcoin-russia-use-ban-942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news.com.tw/%E6%97%A5%E6%9C%AC%E4%B9%8B%E5%BE%8C%EF%BC%8C%E6%BE%B3%E6%B4%B2%E4%B9%9F%E5%B0%87%E6%8A%8A%E6%AF%94%E7%89%B9%E5%B9%A3%E6%89%B6%E6%AD%A3%EF%BC%8C7%E6%9C%88%E8%B5%B7%E5%85%8D%E5%BE%B5%E7%A8%85/" TargetMode="External"/><Relationship Id="rId4" Type="http://schemas.openxmlformats.org/officeDocument/2006/relationships/hyperlink" Target="http://chainb.com/?P=Cont&amp;id=4877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zh-TW" altLang="en-US" dirty="0" smtClean="0"/>
              <a:t>現職</a:t>
            </a:r>
            <a:endParaRPr lang="en-US" altLang="zh-TW" dirty="0"/>
          </a:p>
          <a:p>
            <a:pPr lvl="1"/>
            <a:r>
              <a:rPr lang="zh-TW" altLang="en-US" dirty="0" smtClean="0"/>
              <a:t>帳聯網路科技股份有限公司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資深</a:t>
            </a:r>
            <a:r>
              <a:rPr lang="zh-TW" altLang="en-US" dirty="0"/>
              <a:t>軟體</a:t>
            </a:r>
            <a:r>
              <a:rPr lang="zh-TW" altLang="en-US" dirty="0" smtClean="0"/>
              <a:t>工程師</a:t>
            </a:r>
            <a:endParaRPr lang="en-US" altLang="zh-TW" dirty="0" smtClean="0"/>
          </a:p>
          <a:p>
            <a:r>
              <a:rPr lang="zh-TW" altLang="en-US" dirty="0"/>
              <a:t>工作經歷</a:t>
            </a:r>
          </a:p>
          <a:p>
            <a:pPr lvl="1"/>
            <a:r>
              <a:rPr lang="zh-TW" altLang="en-US" dirty="0"/>
              <a:t>宏達國際電子股份有限公司</a:t>
            </a:r>
            <a:r>
              <a:rPr lang="en-US" altLang="zh-TW" dirty="0"/>
              <a:t>-</a:t>
            </a:r>
            <a:r>
              <a:rPr lang="zh-TW" altLang="en-US" dirty="0"/>
              <a:t>資深軟體工程師</a:t>
            </a:r>
            <a:endParaRPr lang="en-US" altLang="zh-TW" dirty="0" smtClean="0"/>
          </a:p>
          <a:p>
            <a:pPr lvl="1"/>
            <a:r>
              <a:rPr lang="zh-TW" altLang="en-US" dirty="0"/>
              <a:t>仁寶電腦工業股份有限公司</a:t>
            </a:r>
            <a:r>
              <a:rPr lang="en-US" altLang="zh-TW" dirty="0"/>
              <a:t>-</a:t>
            </a:r>
            <a:r>
              <a:rPr lang="zh-TW" altLang="en-US" dirty="0"/>
              <a:t>軟體</a:t>
            </a:r>
            <a:r>
              <a:rPr lang="zh-TW" altLang="en-US" dirty="0" smtClean="0"/>
              <a:t>工程師</a:t>
            </a:r>
            <a:endParaRPr lang="en-US" altLang="zh-TW" dirty="0" smtClean="0"/>
          </a:p>
          <a:p>
            <a:r>
              <a:rPr lang="zh-TW" altLang="en-US" dirty="0" smtClean="0"/>
              <a:t>學歷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長庚大學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資工</a:t>
            </a:r>
            <a:r>
              <a:rPr lang="zh-TW" altLang="en-US" dirty="0" smtClean="0"/>
              <a:t>所</a:t>
            </a:r>
            <a:endParaRPr lang="en-US" altLang="zh-TW" dirty="0" smtClean="0"/>
          </a:p>
          <a:p>
            <a:pPr lvl="1"/>
            <a:r>
              <a:rPr lang="zh-TW" altLang="en-US" dirty="0"/>
              <a:t>長庚</a:t>
            </a:r>
            <a:r>
              <a:rPr lang="zh-TW" altLang="en-US" dirty="0" smtClean="0"/>
              <a:t>大學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資工系</a:t>
            </a:r>
            <a:endParaRPr lang="en-US" altLang="zh-TW" dirty="0" smtClean="0"/>
          </a:p>
        </p:txBody>
      </p:sp>
      <p:sp>
        <p:nvSpPr>
          <p:cNvPr id="2" name="AutoShape 5" descr="https://files.slack.com/files-pri/T02G1F4U8-F6JPHM8E8/image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7" descr="https://files.slack.com/files-pri/T02G1F4U8-F6JPHM8E8/image00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886" y="5565447"/>
            <a:ext cx="1801114" cy="128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4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近三年走勢，週線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8346008" y="1331144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3000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8352928" y="278092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r>
              <a:rPr lang="en-US" altLang="zh-TW" dirty="0" smtClean="0"/>
              <a:t>000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8357162" y="4293096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1000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8352928" y="5013176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500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480720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4575871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736304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2015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29" name="Picture 5" descr="D:\OneDrive\圖片\螢幕擷取畫面\2017-07-28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165073"/>
            <a:ext cx="8346008" cy="521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圓角矩形 16"/>
          <p:cNvSpPr/>
          <p:nvPr/>
        </p:nvSpPr>
        <p:spPr>
          <a:xfrm>
            <a:off x="827584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79512" y="4441924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79512" y="2924944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79512" y="1412776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179512" y="5157192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6876256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4953659" y="1197030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3059832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1187624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79512" y="5805264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圓角矩形 24"/>
          <p:cNvSpPr/>
          <p:nvPr/>
        </p:nvSpPr>
        <p:spPr>
          <a:xfrm>
            <a:off x="8357162" y="5656436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r>
              <a:rPr lang="en-US" altLang="zh-TW" dirty="0" smtClean="0"/>
              <a:t>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094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/>
          <p:cNvGraphicFramePr/>
          <p:nvPr>
            <p:extLst>
              <p:ext uri="{D42A27DB-BD31-4B8C-83A1-F6EECF244321}">
                <p14:modId xmlns:p14="http://schemas.microsoft.com/office/powerpoint/2010/main" val="3104852801"/>
              </p:ext>
            </p:extLst>
          </p:nvPr>
        </p:nvGraphicFramePr>
        <p:xfrm>
          <a:off x="179512" y="1412776"/>
          <a:ext cx="8712968" cy="5454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2013-&gt;2017</a:t>
            </a:r>
            <a:r>
              <a:rPr lang="zh-TW" altLang="en-US" dirty="0"/>
              <a:t>，成長</a:t>
            </a:r>
            <a:r>
              <a:rPr lang="en-US" altLang="zh-TW" dirty="0"/>
              <a:t>25</a:t>
            </a:r>
            <a:r>
              <a:rPr lang="zh-TW" altLang="en-US" dirty="0"/>
              <a:t>倍</a:t>
            </a:r>
            <a:r>
              <a:rPr lang="en-US" altLang="zh-TW" dirty="0" smtClean="0"/>
              <a:t>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08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Bitcoin </a:t>
            </a:r>
            <a:r>
              <a:rPr lang="zh-TW" altLang="en-US" dirty="0"/>
              <a:t>與定存獲利</a:t>
            </a:r>
            <a:r>
              <a:rPr lang="zh-TW" altLang="en-US" dirty="0" smtClean="0"/>
              <a:t>比較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54858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/>
          <p:cNvSpPr/>
          <p:nvPr/>
        </p:nvSpPr>
        <p:spPr>
          <a:xfrm>
            <a:off x="5257091" y="6396335"/>
            <a:ext cx="3878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 smtClean="0"/>
              <a:t>台幣定存利率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>
                <a:hlinkClick r:id="rId3"/>
              </a:rPr>
              <a:t>http</a:t>
            </a:r>
            <a:r>
              <a:rPr lang="en-US" altLang="zh-TW" sz="1200" dirty="0">
                <a:hlinkClick r:id="rId3"/>
              </a:rPr>
              <a:t>://</a:t>
            </a:r>
            <a:r>
              <a:rPr lang="en-US" altLang="zh-TW" sz="1200" dirty="0" smtClean="0">
                <a:hlinkClick r:id="rId3"/>
              </a:rPr>
              <a:t>rate.bot.com.tw/twd/2014-01-01</a:t>
            </a:r>
            <a:endParaRPr lang="en-US" altLang="zh-TW" sz="1200" dirty="0" smtClean="0"/>
          </a:p>
          <a:p>
            <a:r>
              <a:rPr lang="zh-TW" altLang="en-US" sz="1200" dirty="0" smtClean="0"/>
              <a:t>比特幣牌價參考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>
                <a:hlinkClick r:id="rId4"/>
              </a:rPr>
              <a:t>https://tradeblock.com</a:t>
            </a:r>
            <a:r>
              <a:rPr lang="en-US" altLang="zh-TW" sz="1200" dirty="0" smtClean="0">
                <a:hlinkClick r:id="rId4"/>
              </a:rPr>
              <a:t>/</a:t>
            </a:r>
            <a:endParaRPr lang="en-US" altLang="zh-TW" sz="1200" dirty="0" smtClean="0"/>
          </a:p>
        </p:txBody>
      </p:sp>
    </p:spTree>
    <p:extLst>
      <p:ext uri="{BB962C8B-B14F-4D97-AF65-F5344CB8AC3E}">
        <p14:creationId xmlns:p14="http://schemas.microsoft.com/office/powerpoint/2010/main" val="183787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the fuck?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481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回到</a:t>
            </a:r>
            <a:r>
              <a:rPr lang="en-US" altLang="zh-TW" dirty="0" smtClean="0"/>
              <a:t>2010</a:t>
            </a:r>
            <a:r>
              <a:rPr lang="zh-TW" altLang="en-US" dirty="0" smtClean="0"/>
              <a:t>年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88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「比特幣 披薩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2816"/>
            <a:ext cx="3156758" cy="308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2818956" y="544522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 smtClean="0"/>
              <a:t>值幾顆</a:t>
            </a:r>
            <a:r>
              <a:rPr lang="zh-TW" altLang="en-US" sz="4000" dirty="0" smtClean="0"/>
              <a:t>比特幣</a:t>
            </a:r>
            <a:r>
              <a:rPr lang="en-US" altLang="zh-TW" sz="4000" dirty="0" smtClean="0"/>
              <a:t>?</a:t>
            </a:r>
            <a:endParaRPr lang="zh-TW" altLang="en-US" sz="4000" dirty="0"/>
          </a:p>
        </p:txBody>
      </p:sp>
      <p:pic>
        <p:nvPicPr>
          <p:cNvPr id="5" name="Picture 8" descr="「比特幣 披薩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72816"/>
            <a:ext cx="3156758" cy="308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281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583668" y="2497976"/>
            <a:ext cx="59766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3800" dirty="0" smtClean="0"/>
              <a:t>10000</a:t>
            </a:r>
            <a:endParaRPr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1614601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2010/5/22</a:t>
            </a:r>
            <a:r>
              <a:rPr lang="zh-TW" altLang="en-US" dirty="0"/>
              <a:t>，</a:t>
            </a:r>
            <a:r>
              <a:rPr lang="en-US" altLang="zh-TW" dirty="0" smtClean="0"/>
              <a:t>Bitcoin Pizza Day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33413" y="1484784"/>
            <a:ext cx="7877175" cy="3448051"/>
            <a:chOff x="633413" y="1484784"/>
            <a:chExt cx="7877175" cy="3448051"/>
          </a:xfrm>
        </p:grpSpPr>
        <p:pic>
          <p:nvPicPr>
            <p:cNvPr id="8194" name="Picture 2" descr="http://s3-ap-northeast-1.amazonaws.com/blockcast-it-s3/wp-content/uploads/2017/05/21203457/%E8%9E%A2%E5%B9%95%E5%BF%AB%E7%85%A7-2017-05-21-%E4%B8%8B%E5%8D%884.38.2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413" y="1484784"/>
              <a:ext cx="7877175" cy="3448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2358000" y="2276872"/>
              <a:ext cx="100811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633413" y="5013176"/>
            <a:ext cx="7877175" cy="1792470"/>
            <a:chOff x="633413" y="5013176"/>
            <a:chExt cx="7877175" cy="1792470"/>
          </a:xfrm>
        </p:grpSpPr>
        <p:grpSp>
          <p:nvGrpSpPr>
            <p:cNvPr id="6" name="群組 5"/>
            <p:cNvGrpSpPr/>
            <p:nvPr/>
          </p:nvGrpSpPr>
          <p:grpSpPr>
            <a:xfrm>
              <a:off x="633413" y="5013176"/>
              <a:ext cx="7877175" cy="1792470"/>
              <a:chOff x="633413" y="5013176"/>
              <a:chExt cx="7877175" cy="1792470"/>
            </a:xfrm>
          </p:grpSpPr>
          <p:pic>
            <p:nvPicPr>
              <p:cNvPr id="8196" name="Picture 4" descr="http://s3-ap-northeast-1.amazonaws.com/blockcast-it-s3/wp-content/uploads/2017/05/21203456/%E8%9E%A2%E5%B9%95%E5%BF%AB%E7%85%A7-2017-05-21-%E4%B8%8B%E5%8D%885.05.1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413" y="5013176"/>
                <a:ext cx="7877175" cy="1792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矩形 13"/>
              <p:cNvSpPr/>
              <p:nvPr/>
            </p:nvSpPr>
            <p:spPr>
              <a:xfrm>
                <a:off x="3682800" y="5518800"/>
                <a:ext cx="775247" cy="21602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2267744" y="5229200"/>
              <a:ext cx="172819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7193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現今價值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10000</a:t>
            </a:r>
            <a:r>
              <a:rPr lang="zh-TW" altLang="en-US" dirty="0" smtClean="0"/>
              <a:t>*</a:t>
            </a:r>
            <a:r>
              <a:rPr lang="en-US" altLang="zh-TW" dirty="0" smtClean="0"/>
              <a:t>3200(</a:t>
            </a:r>
            <a:r>
              <a:rPr lang="zh-TW" altLang="en-US" dirty="0" smtClean="0"/>
              <a:t>美金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796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TW" altLang="en-US" dirty="0"/>
              <a:t>如何獲得比特幣</a:t>
            </a:r>
            <a:r>
              <a:rPr lang="en-US" altLang="zh-TW" dirty="0"/>
              <a:t>?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707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23221"/>
          <a:stretch/>
        </p:blipFill>
        <p:spPr bwMode="auto">
          <a:xfrm>
            <a:off x="1261682" y="2542517"/>
            <a:ext cx="6620637" cy="177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64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i.imgur.com/Sd0XJg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1556792"/>
            <a:ext cx="9081363" cy="526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0" descr="Maps and Flags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5299224" y="2780928"/>
            <a:ext cx="1309440" cy="690806"/>
            <a:chOff x="5299224" y="2780928"/>
            <a:chExt cx="1309440" cy="690806"/>
          </a:xfrm>
        </p:grpSpPr>
        <p:pic>
          <p:nvPicPr>
            <p:cNvPr id="3084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3246085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9224" y="2780928"/>
              <a:ext cx="1309440" cy="42428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群組 3"/>
          <p:cNvGrpSpPr/>
          <p:nvPr/>
        </p:nvGrpSpPr>
        <p:grpSpPr>
          <a:xfrm>
            <a:off x="5436096" y="3356992"/>
            <a:ext cx="949400" cy="552685"/>
            <a:chOff x="5436096" y="3356992"/>
            <a:chExt cx="949400" cy="552685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3632769"/>
              <a:ext cx="949400" cy="27690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3356992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群組 11"/>
          <p:cNvGrpSpPr/>
          <p:nvPr/>
        </p:nvGrpSpPr>
        <p:grpSpPr>
          <a:xfrm>
            <a:off x="6804247" y="3212976"/>
            <a:ext cx="2160241" cy="851384"/>
            <a:chOff x="6804247" y="3212976"/>
            <a:chExt cx="2160241" cy="851384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3740" y="3212976"/>
              <a:ext cx="1670748" cy="2401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8984" y="3565773"/>
              <a:ext cx="799440" cy="2232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7" y="3629796"/>
              <a:ext cx="531977" cy="2000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8679" y="3491383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4703" y="3789040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8588" y="3838711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群組 13"/>
          <p:cNvGrpSpPr/>
          <p:nvPr/>
        </p:nvGrpSpPr>
        <p:grpSpPr>
          <a:xfrm>
            <a:off x="2620504" y="3478793"/>
            <a:ext cx="1303424" cy="769367"/>
            <a:chOff x="2620504" y="3478793"/>
            <a:chExt cx="1303424" cy="769367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199" y="3478793"/>
              <a:ext cx="657697" cy="1662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3717032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5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504" y="3849812"/>
              <a:ext cx="581023" cy="1857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8703" y="4019353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3537" y="3800747"/>
              <a:ext cx="390391" cy="20431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706" y="4022511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交易所買賣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358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購買</a:t>
            </a:r>
            <a:r>
              <a:rPr lang="zh-TW" altLang="en-US" dirty="0"/>
              <a:t>比特</a:t>
            </a:r>
            <a:r>
              <a:rPr lang="zh-TW" altLang="en-US" dirty="0" smtClean="0"/>
              <a:t>幣方法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197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uy step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6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7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uy step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9231" cy="70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81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uy step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3999" cy="61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71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uy step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5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0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uy step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820"/>
            <a:ext cx="9180512" cy="685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0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自己的錢，自己賺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59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590550"/>
            <a:ext cx="636270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3542490" y="1916832"/>
            <a:ext cx="2954655" cy="2664296"/>
            <a:chOff x="3542490" y="1916832"/>
            <a:chExt cx="2954655" cy="2664296"/>
          </a:xfrm>
        </p:grpSpPr>
        <p:sp>
          <p:nvSpPr>
            <p:cNvPr id="5" name="文字方塊 4"/>
            <p:cNvSpPr txBox="1"/>
            <p:nvPr/>
          </p:nvSpPr>
          <p:spPr>
            <a:xfrm rot="5400000">
              <a:off x="4152434" y="1999387"/>
              <a:ext cx="173477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600" dirty="0" smtClean="0">
                  <a:solidFill>
                    <a:srgbClr val="FF0000"/>
                  </a:solidFill>
                </a:rPr>
                <a:t>XD</a:t>
              </a:r>
              <a:endParaRPr lang="zh-TW" altLang="en-US" sz="9600" dirty="0">
                <a:solidFill>
                  <a:srgbClr val="FF0000"/>
                </a:solidFill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3542490" y="3657798"/>
              <a:ext cx="29546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5400" dirty="0">
                  <a:solidFill>
                    <a:srgbClr val="FF0000"/>
                  </a:solidFill>
                </a:rPr>
                <a:t>走</a:t>
              </a:r>
              <a:r>
                <a:rPr lang="zh-TW" altLang="en-US" sz="5400" dirty="0" smtClean="0">
                  <a:solidFill>
                    <a:srgbClr val="FF0000"/>
                  </a:solidFill>
                </a:rPr>
                <a:t>錯棚了</a:t>
              </a:r>
              <a:endParaRPr lang="zh-TW" altLang="en-US" sz="5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827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4972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146942" y="6613920"/>
            <a:ext cx="2033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 smtClean="0"/>
              <a:t>參考</a:t>
            </a:r>
            <a:r>
              <a:rPr lang="en-US" altLang="zh-TW" sz="1200" dirty="0" smtClean="0"/>
              <a:t>:https</a:t>
            </a:r>
            <a:r>
              <a:rPr lang="en-US" altLang="zh-TW" sz="1200" dirty="0"/>
              <a:t>://</a:t>
            </a:r>
            <a:r>
              <a:rPr lang="en-US" altLang="zh-TW" sz="1200" dirty="0" smtClean="0"/>
              <a:t>goo.gl/gz2dNc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6068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時光機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20688"/>
            <a:ext cx="7620000" cy="57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4346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572430"/>
              </p:ext>
            </p:extLst>
          </p:nvPr>
        </p:nvGraphicFramePr>
        <p:xfrm>
          <a:off x="683568" y="1828800"/>
          <a:ext cx="777686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631"/>
                <a:gridCol w="1043238"/>
                <a:gridCol w="237099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品名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數量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小記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套裝主機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柯博文</a:t>
                      </a:r>
                      <a:r>
                        <a:rPr lang="en-US" altLang="zh-TW" sz="2400" dirty="0" smtClean="0"/>
                        <a:t>550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6300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顯示卡</a:t>
                      </a:r>
                      <a:r>
                        <a:rPr lang="en-US" altLang="zh-TW" sz="2400" dirty="0" smtClean="0"/>
                        <a:t>/GTX-1080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92450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記憶體</a:t>
                      </a:r>
                      <a:r>
                        <a:rPr lang="en-US" altLang="zh-TW" sz="2400" dirty="0" smtClean="0"/>
                        <a:t>/16G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11900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硬碟</a:t>
                      </a:r>
                      <a:r>
                        <a:rPr lang="en-US" altLang="zh-TW" sz="2400" dirty="0" smtClean="0"/>
                        <a:t>/HDD+SSD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WD</a:t>
                      </a:r>
                      <a:r>
                        <a:rPr lang="zh-TW" altLang="en-US" sz="2400" baseline="0" dirty="0" smtClean="0"/>
                        <a:t> </a:t>
                      </a:r>
                      <a:r>
                        <a:rPr lang="en-US" altLang="zh-TW" sz="2400" baseline="0" dirty="0" smtClean="0"/>
                        <a:t>Blue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8499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電源供應器</a:t>
                      </a:r>
                      <a:r>
                        <a:rPr lang="en-US" altLang="zh-TW" sz="2400" dirty="0" smtClean="0"/>
                        <a:t>/1300W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6690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TDP</a:t>
                      </a:r>
                      <a:r>
                        <a:rPr lang="zh-TW" altLang="en-US" sz="2400" dirty="0" smtClean="0"/>
                        <a:t>耗電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911</a:t>
                      </a:r>
                      <a:r>
                        <a:rPr lang="zh-TW" altLang="en-US" sz="2400" dirty="0" smtClean="0"/>
                        <a:t>瓦，估計價格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NTD 128440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組一台可挖礦的主機</a:t>
            </a:r>
          </a:p>
        </p:txBody>
      </p:sp>
    </p:spTree>
    <p:extLst>
      <p:ext uri="{BB962C8B-B14F-4D97-AF65-F5344CB8AC3E}">
        <p14:creationId xmlns:p14="http://schemas.microsoft.com/office/powerpoint/2010/main" val="212171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3094"/>
              </p:ext>
            </p:extLst>
          </p:nvPr>
        </p:nvGraphicFramePr>
        <p:xfrm>
          <a:off x="683568" y="1828800"/>
          <a:ext cx="777686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631"/>
                <a:gridCol w="1043238"/>
                <a:gridCol w="237099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品名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數量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小記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套裝主機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柯博文</a:t>
                      </a:r>
                      <a:r>
                        <a:rPr lang="en-US" altLang="zh-TW" sz="2400" dirty="0" smtClean="0"/>
                        <a:t>550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6300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顯示卡</a:t>
                      </a:r>
                      <a:r>
                        <a:rPr lang="en-US" altLang="zh-TW" sz="2400" dirty="0" smtClean="0"/>
                        <a:t>/GTX-1080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92450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記憶體</a:t>
                      </a:r>
                      <a:r>
                        <a:rPr lang="en-US" altLang="zh-TW" sz="2400" dirty="0" smtClean="0"/>
                        <a:t>/16G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11900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硬碟</a:t>
                      </a:r>
                      <a:r>
                        <a:rPr lang="en-US" altLang="zh-TW" sz="2400" dirty="0" smtClean="0"/>
                        <a:t>/HDD+SSD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WD</a:t>
                      </a:r>
                      <a:r>
                        <a:rPr lang="zh-TW" altLang="en-US" sz="2400" baseline="0" dirty="0" smtClean="0"/>
                        <a:t> </a:t>
                      </a:r>
                      <a:r>
                        <a:rPr lang="en-US" altLang="zh-TW" sz="2400" baseline="0" dirty="0" smtClean="0"/>
                        <a:t>Blue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8499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電源供應器</a:t>
                      </a:r>
                      <a:r>
                        <a:rPr lang="en-US" altLang="zh-TW" sz="2400" dirty="0" smtClean="0"/>
                        <a:t>/1300W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6690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TDP</a:t>
                      </a:r>
                      <a:r>
                        <a:rPr lang="zh-TW" altLang="en-US" sz="2400" dirty="0" smtClean="0"/>
                        <a:t>耗電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911</a:t>
                      </a:r>
                      <a:r>
                        <a:rPr lang="zh-TW" altLang="en-US" sz="2400" dirty="0" smtClean="0"/>
                        <a:t>瓦，估計價格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NTD 128440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組一台可挖礦的主機</a:t>
            </a:r>
          </a:p>
        </p:txBody>
      </p:sp>
      <p:sp>
        <p:nvSpPr>
          <p:cNvPr id="3" name="矩形 2"/>
          <p:cNvSpPr/>
          <p:nvPr/>
        </p:nvSpPr>
        <p:spPr>
          <a:xfrm rot="19643407">
            <a:off x="-32785" y="2684977"/>
            <a:ext cx="86821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rgbClr val="FF0000"/>
                </a:solidFill>
              </a:rPr>
              <a:t>等一下，</a:t>
            </a:r>
            <a:r>
              <a:rPr lang="zh-TW" altLang="en-US" sz="4400" b="1" dirty="0" smtClean="0">
                <a:solidFill>
                  <a:srgbClr val="FF0000"/>
                </a:solidFill>
              </a:rPr>
              <a:t>有</a:t>
            </a:r>
            <a:r>
              <a:rPr lang="en-US" altLang="zh-TW" sz="4400" b="1" dirty="0" smtClean="0">
                <a:solidFill>
                  <a:srgbClr val="FF0000"/>
                </a:solidFill>
              </a:rPr>
              <a:t>6</a:t>
            </a:r>
            <a:r>
              <a:rPr lang="zh-TW" altLang="en-US" sz="4400" b="1" dirty="0" smtClean="0">
                <a:solidFill>
                  <a:srgbClr val="FF0000"/>
                </a:solidFill>
              </a:rPr>
              <a:t>個顯示卡</a:t>
            </a:r>
            <a:r>
              <a:rPr lang="en-US" altLang="zh-TW" sz="4400" b="1" dirty="0">
                <a:solidFill>
                  <a:srgbClr val="FF0000"/>
                </a:solidFill>
              </a:rPr>
              <a:t>? </a:t>
            </a:r>
            <a:r>
              <a:rPr lang="zh-TW" altLang="en-US" sz="4400" b="1" dirty="0">
                <a:solidFill>
                  <a:srgbClr val="FF0000"/>
                </a:solidFill>
              </a:rPr>
              <a:t>哩丟</a:t>
            </a:r>
            <a:r>
              <a:rPr lang="zh-TW" altLang="en-US" sz="4400" b="1" dirty="0" smtClean="0">
                <a:solidFill>
                  <a:srgbClr val="FF0000"/>
                </a:solidFill>
              </a:rPr>
              <a:t>搞喔</a:t>
            </a:r>
            <a:r>
              <a:rPr lang="en-US" altLang="zh-TW" sz="4400" b="1" dirty="0" smtClean="0">
                <a:solidFill>
                  <a:srgbClr val="FF0000"/>
                </a:solidFill>
              </a:rPr>
              <a:t>?</a:t>
            </a:r>
            <a:endParaRPr lang="zh-TW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2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群組 774"/>
          <p:cNvGrpSpPr/>
          <p:nvPr/>
        </p:nvGrpSpPr>
        <p:grpSpPr>
          <a:xfrm>
            <a:off x="8262563" y="-675456"/>
            <a:ext cx="1061965" cy="1354782"/>
            <a:chOff x="6588224" y="1844824"/>
            <a:chExt cx="1061965" cy="1354782"/>
          </a:xfrm>
        </p:grpSpPr>
        <p:pic>
          <p:nvPicPr>
            <p:cNvPr id="782" name="圖片 7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83" name="圖片 7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62" name="群組 761"/>
          <p:cNvGrpSpPr/>
          <p:nvPr/>
        </p:nvGrpSpPr>
        <p:grpSpPr>
          <a:xfrm>
            <a:off x="7200292" y="-662086"/>
            <a:ext cx="1998069" cy="2218878"/>
            <a:chOff x="5652120" y="980728"/>
            <a:chExt cx="1998069" cy="2218878"/>
          </a:xfrm>
        </p:grpSpPr>
        <p:pic>
          <p:nvPicPr>
            <p:cNvPr id="766" name="圖片 7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67" name="圖片 7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68" name="圖片 7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69" name="圖片 7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70" name="圖片 76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49" name="群組 748"/>
          <p:cNvGrpSpPr/>
          <p:nvPr/>
        </p:nvGrpSpPr>
        <p:grpSpPr>
          <a:xfrm>
            <a:off x="6086102" y="-603448"/>
            <a:ext cx="3010299" cy="3069604"/>
            <a:chOff x="5978090" y="1282130"/>
            <a:chExt cx="3010299" cy="3069604"/>
          </a:xfrm>
        </p:grpSpPr>
        <p:pic>
          <p:nvPicPr>
            <p:cNvPr id="754" name="圖片 7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55" name="圖片 75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56" name="圖片 7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57" name="圖片 75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58" name="圖片 7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59" name="圖片 7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60" name="圖片 7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761" name="圖片 7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736" name="群組 735"/>
          <p:cNvGrpSpPr/>
          <p:nvPr/>
        </p:nvGrpSpPr>
        <p:grpSpPr>
          <a:xfrm>
            <a:off x="4997996" y="-531440"/>
            <a:ext cx="4026397" cy="3933700"/>
            <a:chOff x="4961992" y="418034"/>
            <a:chExt cx="4026397" cy="3933700"/>
          </a:xfrm>
        </p:grpSpPr>
        <p:pic>
          <p:nvPicPr>
            <p:cNvPr id="738" name="圖片 7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39" name="圖片 7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40" name="圖片 7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41" name="圖片 7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42" name="圖片 7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43" name="圖片 7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44" name="圖片 7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45" name="圖片 7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46" name="圖片 7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47" name="圖片 7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748" name="圖片 7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cxnSp>
        <p:nvCxnSpPr>
          <p:cNvPr id="5" name="直線接點 4"/>
          <p:cNvCxnSpPr/>
          <p:nvPr/>
        </p:nvCxnSpPr>
        <p:spPr>
          <a:xfrm>
            <a:off x="4535996" y="116632"/>
            <a:ext cx="72008" cy="66247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547664" y="6111328"/>
            <a:ext cx="1441420" cy="3693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i7-7700 CPU</a:t>
            </a:r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4608004" y="130002"/>
            <a:ext cx="4380385" cy="4221732"/>
            <a:chOff x="4608004" y="130002"/>
            <a:chExt cx="4380385" cy="422173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59" name="圖片 6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60" name="圖片 6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61" name="圖片 6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62" name="圖片 66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63" name="圖片 66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64" name="圖片 66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65" name="圖片 66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66" name="圖片 6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67" name="圖片 6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68" name="圖片 6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69" name="圖片 6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71" name="群組 670"/>
          <p:cNvGrpSpPr/>
          <p:nvPr/>
        </p:nvGrpSpPr>
        <p:grpSpPr>
          <a:xfrm>
            <a:off x="4578895" y="1088740"/>
            <a:ext cx="4380385" cy="4221732"/>
            <a:chOff x="4608004" y="130002"/>
            <a:chExt cx="4380385" cy="4221732"/>
          </a:xfrm>
        </p:grpSpPr>
        <p:pic>
          <p:nvPicPr>
            <p:cNvPr id="672" name="圖片 67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73" name="圖片 6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74" name="圖片 67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75" name="圖片 67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76" name="圖片 6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77" name="圖片 6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78" name="圖片 67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79" name="圖片 67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80" name="圖片 6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81" name="圖片 68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82" name="圖片 6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83" name="圖片 6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84" name="群組 683"/>
          <p:cNvGrpSpPr/>
          <p:nvPr/>
        </p:nvGrpSpPr>
        <p:grpSpPr>
          <a:xfrm>
            <a:off x="4561993" y="2060848"/>
            <a:ext cx="4380385" cy="4221732"/>
            <a:chOff x="4608004" y="130002"/>
            <a:chExt cx="4380385" cy="4221732"/>
          </a:xfrm>
        </p:grpSpPr>
        <p:pic>
          <p:nvPicPr>
            <p:cNvPr id="685" name="圖片 6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86" name="圖片 6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87" name="圖片 6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88" name="圖片 68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89" name="圖片 6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90" name="圖片 6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91" name="圖片 6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92" name="圖片 6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93" name="圖片 6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94" name="圖片 6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95" name="圖片 6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96" name="圖片 6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97" name="群組 696"/>
          <p:cNvGrpSpPr/>
          <p:nvPr/>
        </p:nvGrpSpPr>
        <p:grpSpPr>
          <a:xfrm>
            <a:off x="4584103" y="3095700"/>
            <a:ext cx="4058283" cy="3933700"/>
            <a:chOff x="4608004" y="130002"/>
            <a:chExt cx="4058283" cy="3933700"/>
          </a:xfrm>
        </p:grpSpPr>
        <p:pic>
          <p:nvPicPr>
            <p:cNvPr id="698" name="圖片 69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99" name="圖片 69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00" name="圖片 69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01" name="圖片 70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02" name="圖片 70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03" name="圖片 70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04" name="圖片 70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05" name="圖片 70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06" name="圖片 70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07" name="圖片 7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08" name="圖片 7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</p:grpSp>
      <p:grpSp>
        <p:nvGrpSpPr>
          <p:cNvPr id="723" name="群組 722"/>
          <p:cNvGrpSpPr/>
          <p:nvPr/>
        </p:nvGrpSpPr>
        <p:grpSpPr>
          <a:xfrm>
            <a:off x="4644008" y="4149080"/>
            <a:ext cx="3042185" cy="3069604"/>
            <a:chOff x="4608004" y="130002"/>
            <a:chExt cx="3042185" cy="3069604"/>
          </a:xfrm>
        </p:grpSpPr>
        <p:pic>
          <p:nvPicPr>
            <p:cNvPr id="724" name="圖片 7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725" name="圖片 7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26" name="圖片 7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27" name="圖片 7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28" name="圖片 7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29" name="圖片 7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30" name="圖片 7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31" name="圖片 7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88" name="群組 787"/>
          <p:cNvGrpSpPr/>
          <p:nvPr/>
        </p:nvGrpSpPr>
        <p:grpSpPr>
          <a:xfrm>
            <a:off x="4561993" y="5128467"/>
            <a:ext cx="2400165" cy="2506910"/>
            <a:chOff x="4608004" y="130002"/>
            <a:chExt cx="2400165" cy="2506910"/>
          </a:xfrm>
        </p:grpSpPr>
        <p:pic>
          <p:nvPicPr>
            <p:cNvPr id="789" name="圖片 7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790" name="圖片 7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91" name="圖片 7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92" name="圖片 7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93" name="圖片 7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94" name="圖片 7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</p:grpSp>
      <p:grpSp>
        <p:nvGrpSpPr>
          <p:cNvPr id="801" name="群組 800"/>
          <p:cNvGrpSpPr/>
          <p:nvPr/>
        </p:nvGrpSpPr>
        <p:grpSpPr>
          <a:xfrm>
            <a:off x="4590155" y="6165304"/>
            <a:ext cx="1349997" cy="1629444"/>
            <a:chOff x="6300192" y="1570162"/>
            <a:chExt cx="1349997" cy="1629444"/>
          </a:xfrm>
        </p:grpSpPr>
        <p:pic>
          <p:nvPicPr>
            <p:cNvPr id="807" name="圖片 8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08" name="圖片 8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809" name="圖片 8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5744488" y="6111328"/>
            <a:ext cx="238501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GTX-1080 </a:t>
            </a:r>
            <a:r>
              <a:rPr lang="zh-TW" altLang="en-US" dirty="0" smtClean="0"/>
              <a:t>顯示卡</a:t>
            </a:r>
            <a:r>
              <a:rPr lang="en-US" altLang="zh-TW" dirty="0" smtClean="0"/>
              <a:t>GPU</a:t>
            </a:r>
            <a:endParaRPr lang="zh-TW" altLang="en-US" dirty="0"/>
          </a:p>
        </p:txBody>
      </p:sp>
      <p:sp>
        <p:nvSpPr>
          <p:cNvPr id="23" name="AutoShape 14" descr="「工人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4" name="AutoShape 16" descr="「工人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9" name="AutoShape 18" descr="「工人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1284" name="Picture 20" descr="「工人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88" y="2218600"/>
            <a:ext cx="4244515" cy="38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8" name="群組 817"/>
          <p:cNvGrpSpPr/>
          <p:nvPr/>
        </p:nvGrpSpPr>
        <p:grpSpPr>
          <a:xfrm>
            <a:off x="8298556" y="6252950"/>
            <a:ext cx="996009" cy="1341412"/>
            <a:chOff x="6300192" y="1570162"/>
            <a:chExt cx="996009" cy="1341412"/>
          </a:xfrm>
        </p:grpSpPr>
        <p:pic>
          <p:nvPicPr>
            <p:cNvPr id="819" name="圖片 8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20" name="圖片 8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pic>
        <p:nvPicPr>
          <p:cNvPr id="823" name="圖片 8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73" y="5553236"/>
            <a:ext cx="707977" cy="1066750"/>
          </a:xfrm>
          <a:prstGeom prst="rect">
            <a:avLst/>
          </a:prstGeom>
        </p:spPr>
      </p:pic>
      <p:grpSp>
        <p:nvGrpSpPr>
          <p:cNvPr id="826" name="群組 825"/>
          <p:cNvGrpSpPr/>
          <p:nvPr/>
        </p:nvGrpSpPr>
        <p:grpSpPr>
          <a:xfrm>
            <a:off x="8614173" y="4557850"/>
            <a:ext cx="996009" cy="1341412"/>
            <a:chOff x="6300192" y="1570162"/>
            <a:chExt cx="996009" cy="1341412"/>
          </a:xfrm>
        </p:grpSpPr>
        <p:pic>
          <p:nvPicPr>
            <p:cNvPr id="827" name="圖片 8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28" name="圖片 8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grpSp>
        <p:nvGrpSpPr>
          <p:cNvPr id="830" name="群組 829"/>
          <p:cNvGrpSpPr/>
          <p:nvPr/>
        </p:nvGrpSpPr>
        <p:grpSpPr>
          <a:xfrm>
            <a:off x="8634400" y="3595650"/>
            <a:ext cx="996009" cy="1341412"/>
            <a:chOff x="6300192" y="1570162"/>
            <a:chExt cx="996009" cy="1341412"/>
          </a:xfrm>
        </p:grpSpPr>
        <p:pic>
          <p:nvPicPr>
            <p:cNvPr id="831" name="圖片 8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32" name="圖片 8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grpSp>
        <p:nvGrpSpPr>
          <p:cNvPr id="834" name="群組 833"/>
          <p:cNvGrpSpPr/>
          <p:nvPr/>
        </p:nvGrpSpPr>
        <p:grpSpPr>
          <a:xfrm>
            <a:off x="8670404" y="2645693"/>
            <a:ext cx="996009" cy="1341412"/>
            <a:chOff x="6300192" y="1570162"/>
            <a:chExt cx="996009" cy="1341412"/>
          </a:xfrm>
        </p:grpSpPr>
        <p:pic>
          <p:nvPicPr>
            <p:cNvPr id="835" name="圖片 8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36" name="圖片 8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pic>
        <p:nvPicPr>
          <p:cNvPr id="839" name="圖片 8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10" y="1687438"/>
            <a:ext cx="707977" cy="10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2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但還是沒</a:t>
            </a:r>
            <a:r>
              <a:rPr lang="zh-TW" altLang="en-US" dirty="0" smtClean="0"/>
              <a:t>你想的這麼簡單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06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08"/>
            <a:ext cx="9144000" cy="609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the fuck?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16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8640"/>
            <a:ext cx="7620000" cy="604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093338" y="6608385"/>
            <a:ext cx="20871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 smtClean="0"/>
              <a:t>參考</a:t>
            </a:r>
            <a:r>
              <a:rPr lang="en-US" altLang="zh-TW" sz="1200" dirty="0" smtClean="0"/>
              <a:t>:https</a:t>
            </a:r>
            <a:r>
              <a:rPr lang="en-US" altLang="zh-TW" sz="1200" dirty="0"/>
              <a:t>://goo.gl/8RTmfD</a:t>
            </a:r>
            <a:endParaRPr lang="zh-TW" altLang="en-US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914201"/>
            <a:ext cx="25908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27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接收比特幣</a:t>
            </a:r>
            <a:endParaRPr lang="zh-TW" altLang="en-US" dirty="0"/>
          </a:p>
        </p:txBody>
      </p:sp>
      <p:pic>
        <p:nvPicPr>
          <p:cNvPr id="5122" name="Picture 2" descr="「bitcoin wallet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4551758"/>
            <a:ext cx="455295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39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OneDrive\圖片\螢幕擷取畫面\2017-08-0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t="7937" b="9650"/>
          <a:stretch/>
        </p:blipFill>
        <p:spPr bwMode="auto">
          <a:xfrm>
            <a:off x="0" y="3820"/>
            <a:ext cx="9144000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059832" y="162880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填寫對方地址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716016" y="2084154"/>
            <a:ext cx="1962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填寫</a:t>
            </a:r>
            <a:r>
              <a:rPr lang="zh-TW" altLang="en-US" sz="1400" dirty="0" smtClean="0">
                <a:solidFill>
                  <a:srgbClr val="FF0000"/>
                </a:solidFill>
              </a:rPr>
              <a:t>發送的數量</a:t>
            </a:r>
            <a:r>
              <a:rPr lang="en-US" altLang="zh-TW" sz="1400" dirty="0" smtClean="0">
                <a:solidFill>
                  <a:srgbClr val="FF0000"/>
                </a:solidFill>
              </a:rPr>
              <a:t>or</a:t>
            </a:r>
            <a:r>
              <a:rPr lang="zh-TW" altLang="en-US" sz="1400" dirty="0" smtClean="0">
                <a:solidFill>
                  <a:srgbClr val="FF0000"/>
                </a:solidFill>
              </a:rPr>
              <a:t>金額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059832" y="26478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填寫備註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2051720" y="1844824"/>
            <a:ext cx="7200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051720" y="2348880"/>
            <a:ext cx="7200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3491880" y="2341422"/>
            <a:ext cx="7200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051720" y="2852936"/>
            <a:ext cx="7200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123728" y="332656"/>
            <a:ext cx="57606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6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/>
          <p:cNvSpPr/>
          <p:nvPr/>
        </p:nvSpPr>
        <p:spPr>
          <a:xfrm>
            <a:off x="2267744" y="620688"/>
            <a:ext cx="43204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72" name="Picture 4" descr="D:\OneDrive\圖片\螢幕擷取畫面\2017-08-05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3" t="7428" b="9778"/>
          <a:stretch/>
        </p:blipFill>
        <p:spPr bwMode="auto">
          <a:xfrm>
            <a:off x="0" y="19833"/>
            <a:ext cx="9144000" cy="617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699792" y="404664"/>
            <a:ext cx="57606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2051720" y="1988840"/>
            <a:ext cx="17281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851920" y="1753071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將地址提供給發送方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60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回到</a:t>
            </a:r>
            <a:r>
              <a:rPr lang="en-US" altLang="zh-TW" dirty="0" smtClean="0"/>
              <a:t>4</a:t>
            </a:r>
            <a:r>
              <a:rPr lang="zh-TW" altLang="en-US" dirty="0" smtClean="0"/>
              <a:t>年前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16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講了那麼多，比特幣是甚麼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785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4525963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zh-TW" dirty="0" smtClean="0"/>
              <a:t>Bitcoin</a:t>
            </a:r>
            <a:r>
              <a:rPr lang="zh-TW" altLang="en-US" dirty="0" smtClean="0"/>
              <a:t>是</a:t>
            </a:r>
            <a:r>
              <a:rPr lang="zh-TW" altLang="en-US" dirty="0"/>
              <a:t>一個</a:t>
            </a:r>
            <a:r>
              <a:rPr lang="zh-TW" altLang="en-US" dirty="0">
                <a:solidFill>
                  <a:srgbClr val="FF0000"/>
                </a:solidFill>
              </a:rPr>
              <a:t>共識網路</a:t>
            </a:r>
            <a:r>
              <a:rPr lang="zh-TW" altLang="en-US" dirty="0"/>
              <a:t>，它讓一種新的支付系統和一種完全的數位貨幣成為可能。它是第一個</a:t>
            </a:r>
            <a:r>
              <a:rPr lang="zh-TW" altLang="en-US" dirty="0">
                <a:solidFill>
                  <a:srgbClr val="FF0000"/>
                </a:solidFill>
              </a:rPr>
              <a:t>去中心化</a:t>
            </a:r>
            <a:r>
              <a:rPr lang="zh-TW" altLang="en-US" dirty="0"/>
              <a:t>的點對點支付網路，它由用戶來支撐，</a:t>
            </a:r>
            <a:r>
              <a:rPr lang="zh-TW" altLang="en-US" dirty="0">
                <a:solidFill>
                  <a:srgbClr val="FF0000"/>
                </a:solidFill>
              </a:rPr>
              <a:t>不需要中央機構或中間人</a:t>
            </a:r>
            <a:r>
              <a:rPr lang="zh-TW" altLang="en-US" dirty="0"/>
              <a:t>。從用戶的角度看，</a:t>
            </a:r>
            <a:r>
              <a:rPr lang="en-US" altLang="zh-TW" dirty="0" smtClean="0"/>
              <a:t>Bitcoin</a:t>
            </a:r>
            <a:r>
              <a:rPr lang="zh-TW" altLang="en-US" dirty="0" smtClean="0"/>
              <a:t>就</a:t>
            </a:r>
            <a:r>
              <a:rPr lang="zh-TW" altLang="en-US" dirty="0"/>
              <a:t>像是網路上的鈔票一樣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76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比特幣的交易運作原理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30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比特幣的交易運作原理</a:t>
            </a:r>
          </a:p>
        </p:txBody>
      </p:sp>
      <p:pic>
        <p:nvPicPr>
          <p:cNvPr id="10242" name="Picture 2" descr="「比特幣 運作原理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68760"/>
            <a:ext cx="7344816" cy="557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74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炸拉</a:t>
            </a:r>
            <a:r>
              <a:rPr lang="en-US" altLang="zh-TW" dirty="0" smtClean="0"/>
              <a:t>!</a:t>
            </a:r>
            <a:r>
              <a:rPr lang="zh-TW" altLang="en-US" dirty="0" smtClean="0"/>
              <a:t> 講人話行嗎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383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單箭頭接點 5"/>
          <p:cNvCxnSpPr/>
          <p:nvPr/>
        </p:nvCxnSpPr>
        <p:spPr>
          <a:xfrm flipV="1">
            <a:off x="2915816" y="4171037"/>
            <a:ext cx="3312368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051180" y="3713838"/>
            <a:ext cx="2161169" cy="1443354"/>
            <a:chOff x="1051180" y="3176886"/>
            <a:chExt cx="2161169" cy="1443354"/>
          </a:xfrm>
        </p:grpSpPr>
        <p:pic>
          <p:nvPicPr>
            <p:cNvPr id="12290" name="Picture 2" descr="Administrator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65" y="3176886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1051180" y="4250908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0x111…111(Edwin)</a:t>
              </a:r>
              <a:endParaRPr lang="zh-TW" altLang="en-US" dirty="0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5948135" y="3713837"/>
            <a:ext cx="2050561" cy="1443355"/>
            <a:chOff x="5948135" y="3176885"/>
            <a:chExt cx="2050561" cy="1443355"/>
          </a:xfrm>
        </p:grpSpPr>
        <p:pic>
          <p:nvPicPr>
            <p:cNvPr id="12294" name="Picture 6" descr="User-Executive-Gree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176885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/>
            <p:cNvSpPr txBox="1"/>
            <p:nvPr/>
          </p:nvSpPr>
          <p:spPr>
            <a:xfrm>
              <a:off x="5948135" y="4250908"/>
              <a:ext cx="205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0x222…222(Jerry)</a:t>
              </a:r>
              <a:endParaRPr lang="zh-TW" altLang="en-US" dirty="0"/>
            </a:p>
          </p:txBody>
        </p:sp>
      </p:grpSp>
      <p:sp>
        <p:nvSpPr>
          <p:cNvPr id="16" name="矩形 15"/>
          <p:cNvSpPr/>
          <p:nvPr/>
        </p:nvSpPr>
        <p:spPr>
          <a:xfrm>
            <a:off x="2735796" y="1589688"/>
            <a:ext cx="3672408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 smtClean="0"/>
              <a:t>付款人</a:t>
            </a:r>
            <a:r>
              <a:rPr lang="en-US" altLang="zh-TW" sz="2400" dirty="0" smtClean="0"/>
              <a:t>: 0x111…111</a:t>
            </a:r>
            <a:r>
              <a:rPr lang="zh-TW" altLang="en-US" sz="2400" dirty="0" smtClean="0"/>
              <a:t> </a:t>
            </a:r>
            <a:endParaRPr lang="en-US" altLang="zh-TW" sz="2400" dirty="0" smtClean="0"/>
          </a:p>
          <a:p>
            <a:r>
              <a:rPr lang="zh-TW" altLang="en-US" sz="2400" dirty="0" smtClean="0"/>
              <a:t>收款人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0x222…222</a:t>
            </a:r>
          </a:p>
          <a:p>
            <a:r>
              <a:rPr lang="zh-TW" altLang="en-US" sz="2400" dirty="0" smtClean="0"/>
              <a:t>數量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12.34567</a:t>
            </a:r>
          </a:p>
          <a:p>
            <a:r>
              <a:rPr lang="zh-TW" altLang="en-US" sz="2400" dirty="0" smtClean="0"/>
              <a:t>來源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帳本第一頁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[0x111…111</a:t>
            </a:r>
            <a:r>
              <a:rPr lang="zh-TW" altLang="en-US" sz="2400" dirty="0" smtClean="0"/>
              <a:t>的保密簽章</a:t>
            </a:r>
            <a:r>
              <a:rPr lang="en-US" altLang="zh-TW" sz="2400" dirty="0" smtClean="0"/>
              <a:t>]</a:t>
            </a:r>
            <a:endParaRPr lang="zh-TW" altLang="en-US" sz="2400" dirty="0"/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0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單箭頭接點 5"/>
          <p:cNvCxnSpPr/>
          <p:nvPr/>
        </p:nvCxnSpPr>
        <p:spPr>
          <a:xfrm flipV="1">
            <a:off x="2915816" y="4138142"/>
            <a:ext cx="3312368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735796" y="1556793"/>
            <a:ext cx="3672408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 smtClean="0"/>
              <a:t>付款人</a:t>
            </a:r>
            <a:r>
              <a:rPr lang="en-US" altLang="zh-TW" sz="2400" dirty="0" smtClean="0"/>
              <a:t>: 0x111…111</a:t>
            </a:r>
            <a:r>
              <a:rPr lang="zh-TW" altLang="en-US" sz="2400" dirty="0" smtClean="0"/>
              <a:t> </a:t>
            </a:r>
            <a:endParaRPr lang="en-US" altLang="zh-TW" sz="2400" dirty="0" smtClean="0"/>
          </a:p>
          <a:p>
            <a:r>
              <a:rPr lang="zh-TW" altLang="en-US" sz="2400" dirty="0" smtClean="0"/>
              <a:t>收款人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0x222…222</a:t>
            </a:r>
          </a:p>
          <a:p>
            <a:r>
              <a:rPr lang="zh-TW" altLang="en-US" sz="2400" dirty="0" smtClean="0"/>
              <a:t>數量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12.34567</a:t>
            </a:r>
          </a:p>
          <a:p>
            <a:r>
              <a:rPr lang="zh-TW" altLang="en-US" sz="2400" dirty="0" smtClean="0"/>
              <a:t>來源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帳本第一頁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[0x111…111</a:t>
            </a:r>
            <a:r>
              <a:rPr lang="zh-TW" altLang="en-US" sz="2400" dirty="0" smtClean="0"/>
              <a:t>的保密簽章</a:t>
            </a:r>
            <a:r>
              <a:rPr lang="en-US" altLang="zh-TW" sz="2400" dirty="0" smtClean="0"/>
              <a:t>]</a:t>
            </a:r>
            <a:endParaRPr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051180" y="3680943"/>
            <a:ext cx="2161169" cy="1443354"/>
            <a:chOff x="1051180" y="3176886"/>
            <a:chExt cx="2161169" cy="1443354"/>
          </a:xfrm>
        </p:grpSpPr>
        <p:pic>
          <p:nvPicPr>
            <p:cNvPr id="12290" name="Picture 2" descr="Administrator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65" y="3176886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1051180" y="4250908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0x111…111(Edwin)</a:t>
              </a:r>
              <a:endParaRPr lang="zh-TW" altLang="en-US" dirty="0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5948135" y="3680942"/>
            <a:ext cx="2050561" cy="1443355"/>
            <a:chOff x="5948135" y="3176885"/>
            <a:chExt cx="2050561" cy="1443355"/>
          </a:xfrm>
        </p:grpSpPr>
        <p:pic>
          <p:nvPicPr>
            <p:cNvPr id="12294" name="Picture 6" descr="User-Executive-Gree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176885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/>
            <p:cNvSpPr txBox="1"/>
            <p:nvPr/>
          </p:nvSpPr>
          <p:spPr>
            <a:xfrm>
              <a:off x="5948135" y="4250908"/>
              <a:ext cx="205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0x222…222(Jerry)</a:t>
              </a:r>
              <a:endParaRPr lang="zh-TW" altLang="en-US" dirty="0"/>
            </a:p>
          </p:txBody>
        </p:sp>
      </p:grpSp>
      <p:pic>
        <p:nvPicPr>
          <p:cNvPr id="12296" name="Picture 8" descr="Ecommerce-Barcode-Scann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31356">
            <a:off x="6480529" y="885078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3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帳本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475656" y="2107611"/>
            <a:ext cx="6192688" cy="26427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/>
              <a:t>交易清單：</a:t>
            </a:r>
            <a:endParaRPr lang="en-US" altLang="zh-TW" sz="2400" dirty="0"/>
          </a:p>
          <a:p>
            <a:r>
              <a:rPr lang="en-US" altLang="zh-TW" sz="2400" dirty="0"/>
              <a:t>0x111…111 -&gt; 0x222…222(10)</a:t>
            </a:r>
          </a:p>
          <a:p>
            <a:r>
              <a:rPr lang="en-US" altLang="zh-TW" sz="2400" dirty="0"/>
              <a:t>0x333…333 -&gt; 0x444…444(3)</a:t>
            </a:r>
          </a:p>
          <a:p>
            <a:r>
              <a:rPr lang="en-US" altLang="zh-TW" sz="2400" dirty="0"/>
              <a:t>…</a:t>
            </a:r>
          </a:p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帳本編號</a:t>
            </a:r>
            <a:r>
              <a:rPr lang="zh-TW" altLang="en-US" sz="2400" dirty="0"/>
              <a:t>：</a:t>
            </a:r>
            <a:r>
              <a:rPr lang="en-US" altLang="zh-TW" sz="2400" dirty="0"/>
              <a:t>0x111</a:t>
            </a:r>
          </a:p>
          <a:p>
            <a:r>
              <a:rPr lang="zh-TW" altLang="en-US" sz="2400" dirty="0"/>
              <a:t>幸運數字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r>
              <a:rPr lang="zh-TW" altLang="en-US" sz="2400" dirty="0" smtClean="0"/>
              <a:t>本次帳本編號</a:t>
            </a:r>
            <a:r>
              <a:rPr lang="zh-TW" altLang="en-US" sz="2400" dirty="0"/>
              <a:t>（</a:t>
            </a:r>
            <a:r>
              <a:rPr lang="zh-TW" altLang="en-US" sz="2400" dirty="0" smtClean="0"/>
              <a:t>手寫無效，共</a:t>
            </a:r>
            <a:r>
              <a:rPr lang="en-US" altLang="zh-TW" sz="2400" dirty="0" smtClean="0"/>
              <a:t>256</a:t>
            </a:r>
            <a:r>
              <a:rPr lang="zh-TW" altLang="en-US" sz="2400" dirty="0" smtClean="0"/>
              <a:t>碼）</a:t>
            </a:r>
            <a:r>
              <a:rPr lang="zh-TW" altLang="en-US" sz="2400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56002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onstruction-work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82" y="5814716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onstruction-work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19" y="3120840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onstruction-work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5301207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onstruction-work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872" y="5589240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Construction-work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313" y="5298430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「triangle icon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85" y="980728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746201" y="1019726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帳本編號生成器，每個礦工都有</a:t>
            </a:r>
            <a:endParaRPr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1860848" y="1844824"/>
            <a:ext cx="5346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生成的編號與帳本上的內容有關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如果</a:t>
            </a:r>
            <a:r>
              <a:rPr lang="zh-TW" altLang="en-US" sz="2000" dirty="0" smtClean="0"/>
              <a:t>更動帳本上的資訊，編號將會面目全非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所有交易單皆須放入，且會</a:t>
            </a:r>
            <a:r>
              <a:rPr lang="zh-TW" altLang="en-US" sz="2000" dirty="0" smtClean="0"/>
              <a:t>驗證保密簽章</a:t>
            </a:r>
            <a:endParaRPr lang="en-US" altLang="zh-TW" sz="2000" dirty="0" smtClean="0"/>
          </a:p>
        </p:txBody>
      </p:sp>
      <p:sp>
        <p:nvSpPr>
          <p:cNvPr id="15" name="文字方塊 14"/>
          <p:cNvSpPr txBox="1"/>
          <p:nvPr/>
        </p:nvSpPr>
        <p:spPr>
          <a:xfrm>
            <a:off x="1746201" y="331643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礦工</a:t>
            </a:r>
            <a:endParaRPr lang="zh-TW" altLang="en-US" sz="2800" b="1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860848" y="4141529"/>
            <a:ext cx="68852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每個礦工家門都有蒐集交易單的箱子，定時取出塞入帳本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一值不斷計算幸運數字，藉以取得報酬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帳本編號必須是小於某個數值，此次編號有效</a:t>
            </a:r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24538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-2738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2" name="矩形 11"/>
          <p:cNvSpPr/>
          <p:nvPr/>
        </p:nvSpPr>
        <p:spPr>
          <a:xfrm>
            <a:off x="-1" y="2086427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124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3" name="矩形 12"/>
          <p:cNvSpPr/>
          <p:nvPr/>
        </p:nvSpPr>
        <p:spPr>
          <a:xfrm>
            <a:off x="5303457" y="-2738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0x10434686…654</a:t>
            </a:r>
            <a:endParaRPr lang="zh-TW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5303457" y="2099375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124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0x04568086…457</a:t>
            </a:r>
            <a:endParaRPr lang="zh-TW" altLang="en-US" sz="1600" dirty="0"/>
          </a:p>
        </p:txBody>
      </p:sp>
      <p:pic>
        <p:nvPicPr>
          <p:cNvPr id="15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16" y="539152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16" y="2665911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12741" y="4418067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8" name="矩形 17"/>
          <p:cNvSpPr/>
          <p:nvPr/>
        </p:nvSpPr>
        <p:spPr>
          <a:xfrm>
            <a:off x="5316199" y="4431015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0x00000086…432</a:t>
            </a:r>
            <a:endParaRPr lang="zh-TW" altLang="en-US" sz="1600" dirty="0"/>
          </a:p>
        </p:txBody>
      </p:sp>
      <p:pic>
        <p:nvPicPr>
          <p:cNvPr id="19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58" y="4997551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/>
          <p:cNvCxnSpPr>
            <a:stCxn id="11" idx="3"/>
          </p:cNvCxnSpPr>
          <p:nvPr/>
        </p:nvCxnSpPr>
        <p:spPr>
          <a:xfrm flipV="1">
            <a:off x="3827801" y="839760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697316" y="831795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3827801" y="2953571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707593" y="2966519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3851208" y="5298159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716016" y="5290194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596608" y="178041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FF0000"/>
                </a:solidFill>
              </a:rPr>
              <a:t>失敗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6596608" y="2291851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FF0000"/>
                </a:solidFill>
              </a:rPr>
              <a:t>失敗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6596608" y="463644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 smtClean="0">
                <a:solidFill>
                  <a:srgbClr val="00B050"/>
                </a:solidFill>
              </a:rPr>
              <a:t>成功</a:t>
            </a:r>
            <a:endParaRPr lang="zh-TW" altLang="en-US" sz="8000" b="1" dirty="0">
              <a:solidFill>
                <a:srgbClr val="00B05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99266" y="1744039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682850" y="4005064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6999266" y="4005064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1691680" y="1772816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870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TW" sz="13800" dirty="0" smtClean="0"/>
              <a:t>3000</a:t>
            </a:r>
            <a:r>
              <a:rPr lang="zh-TW" altLang="en-US" sz="13800" dirty="0" smtClean="0"/>
              <a:t>美金</a:t>
            </a:r>
            <a:endParaRPr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36542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47056" y="3206879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 smtClean="0"/>
              <a:t>0x222…444 </a:t>
            </a:r>
            <a:r>
              <a:rPr lang="en-US" altLang="zh-TW" sz="1600" dirty="0"/>
              <a:t>-&gt; </a:t>
            </a:r>
            <a:r>
              <a:rPr lang="en-US" altLang="zh-TW" sz="1600" dirty="0" smtClean="0"/>
              <a:t>0x352…415(0.5)</a:t>
            </a:r>
            <a:endParaRPr lang="en-US" altLang="zh-TW" sz="1600" dirty="0"/>
          </a:p>
          <a:p>
            <a:r>
              <a:rPr lang="en-US" altLang="zh-TW" sz="1600" dirty="0"/>
              <a:t>0x333…333 -&gt; </a:t>
            </a:r>
            <a:r>
              <a:rPr lang="en-US" altLang="zh-TW" sz="1600" dirty="0" smtClean="0"/>
              <a:t>0x463…778(1)</a:t>
            </a:r>
            <a:endParaRPr lang="en-US" altLang="zh-TW" sz="1600" dirty="0"/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0x00000086…432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225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0x00000097…653</a:t>
            </a:r>
            <a:endParaRPr lang="zh-TW" altLang="en-US" sz="1600" dirty="0"/>
          </a:p>
        </p:txBody>
      </p:sp>
      <p:grpSp>
        <p:nvGrpSpPr>
          <p:cNvPr id="27" name="群組 26"/>
          <p:cNvGrpSpPr/>
          <p:nvPr/>
        </p:nvGrpSpPr>
        <p:grpSpPr>
          <a:xfrm>
            <a:off x="144016" y="1262663"/>
            <a:ext cx="4860032" cy="1734289"/>
            <a:chOff x="0" y="-27384"/>
            <a:chExt cx="4860032" cy="1734289"/>
          </a:xfrm>
        </p:grpSpPr>
        <p:sp>
          <p:nvSpPr>
            <p:cNvPr id="4" name="矩形 3"/>
            <p:cNvSpPr/>
            <p:nvPr/>
          </p:nvSpPr>
          <p:spPr>
            <a:xfrm>
              <a:off x="0" y="-27384"/>
              <a:ext cx="3827801" cy="17342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/>
                <a:t>交易清單：</a:t>
              </a:r>
              <a:endParaRPr lang="en-US" altLang="zh-TW" sz="1600" dirty="0"/>
            </a:p>
            <a:p>
              <a:r>
                <a:rPr lang="en-US" altLang="zh-TW" sz="1600" dirty="0"/>
                <a:t>0x111…111 -&gt; 0x222…222(10)</a:t>
              </a:r>
            </a:p>
            <a:p>
              <a:r>
                <a:rPr lang="en-US" altLang="zh-TW" sz="1600" dirty="0"/>
                <a:t>0x333…333 -&gt; 0x444…444(3)</a:t>
              </a:r>
            </a:p>
            <a:p>
              <a:r>
                <a:rPr lang="en-US" altLang="zh-TW" sz="1600" dirty="0"/>
                <a:t>…</a:t>
              </a:r>
            </a:p>
            <a:p>
              <a:r>
                <a:rPr lang="zh-TW" altLang="en-US" sz="1600" dirty="0"/>
                <a:t>上一</a:t>
              </a:r>
              <a:r>
                <a:rPr lang="zh-TW" altLang="en-US" sz="1600" dirty="0" smtClean="0"/>
                <a:t>帳本編號</a:t>
              </a:r>
              <a:r>
                <a:rPr lang="zh-TW" altLang="en-US" sz="1600" dirty="0"/>
                <a:t>：</a:t>
              </a:r>
              <a:r>
                <a:rPr lang="en-US" altLang="zh-TW" sz="1600" dirty="0"/>
                <a:t>0x111</a:t>
              </a:r>
            </a:p>
            <a:p>
              <a:r>
                <a:rPr lang="zh-TW" altLang="en-US" sz="1600" dirty="0"/>
                <a:t>幸運數字</a:t>
              </a:r>
              <a:r>
                <a:rPr lang="zh-TW" altLang="en-US" sz="1600" dirty="0" smtClean="0"/>
                <a:t>：</a:t>
              </a:r>
              <a:r>
                <a:rPr lang="en-US" altLang="zh-TW" sz="1600" dirty="0" smtClean="0"/>
                <a:t>123</a:t>
              </a:r>
            </a:p>
            <a:p>
              <a:r>
                <a:rPr lang="zh-TW" altLang="en-US" sz="1600" dirty="0" smtClean="0"/>
                <a:t>本次帳本編號：</a:t>
              </a:r>
              <a:r>
                <a:rPr lang="en-US" altLang="zh-TW" sz="1600" dirty="0" smtClean="0"/>
                <a:t>0x00000086…432</a:t>
              </a:r>
              <a:endParaRPr lang="zh-TW" altLang="en-US" sz="1600" dirty="0"/>
            </a:p>
          </p:txBody>
        </p:sp>
        <p:pic>
          <p:nvPicPr>
            <p:cNvPr id="6" name="Picture 12" descr="「triangle icon」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816" y="539152"/>
              <a:ext cx="601216" cy="60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直線接點 6"/>
            <p:cNvCxnSpPr>
              <a:stCxn id="4" idx="3"/>
              <a:endCxn id="6" idx="1"/>
            </p:cNvCxnSpPr>
            <p:nvPr/>
          </p:nvCxnSpPr>
          <p:spPr>
            <a:xfrm flipV="1">
              <a:off x="3827801" y="839760"/>
              <a:ext cx="431015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肘形接點 10"/>
          <p:cNvCxnSpPr>
            <a:stCxn id="6" idx="3"/>
            <a:endCxn id="5" idx="3"/>
          </p:cNvCxnSpPr>
          <p:nvPr/>
        </p:nvCxnSpPr>
        <p:spPr>
          <a:xfrm>
            <a:off x="5004048" y="2129807"/>
            <a:ext cx="70809" cy="1944217"/>
          </a:xfrm>
          <a:prstGeom prst="bentConnector3">
            <a:avLst>
              <a:gd name="adj1" fmla="val 4228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stCxn id="5" idx="1"/>
            <a:endCxn id="15" idx="1"/>
          </p:cNvCxnSpPr>
          <p:nvPr/>
        </p:nvCxnSpPr>
        <p:spPr>
          <a:xfrm rot="10800000" flipV="1">
            <a:off x="946448" y="4074023"/>
            <a:ext cx="300608" cy="1893929"/>
          </a:xfrm>
          <a:prstGeom prst="bentConnector3">
            <a:avLst>
              <a:gd name="adj1" fmla="val 17604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/>
          <p:cNvGrpSpPr/>
          <p:nvPr/>
        </p:nvGrpSpPr>
        <p:grpSpPr>
          <a:xfrm>
            <a:off x="946448" y="5085184"/>
            <a:ext cx="6709154" cy="1734289"/>
            <a:chOff x="946448" y="4935071"/>
            <a:chExt cx="6709154" cy="1734289"/>
          </a:xfrm>
        </p:grpSpPr>
        <p:sp>
          <p:nvSpPr>
            <p:cNvPr id="14" name="矩形 13"/>
            <p:cNvSpPr/>
            <p:nvPr/>
          </p:nvSpPr>
          <p:spPr>
            <a:xfrm>
              <a:off x="3827801" y="4935071"/>
              <a:ext cx="3827801" cy="17342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/>
                <a:t>交易清單：</a:t>
              </a:r>
              <a:endParaRPr lang="en-US" altLang="zh-TW" sz="1600" dirty="0"/>
            </a:p>
            <a:p>
              <a:r>
                <a:rPr lang="en-US" altLang="zh-TW" sz="1600" dirty="0" smtClean="0"/>
                <a:t>0x222…444 </a:t>
              </a:r>
              <a:r>
                <a:rPr lang="en-US" altLang="zh-TW" sz="1600" dirty="0"/>
                <a:t>-&gt; </a:t>
              </a:r>
              <a:r>
                <a:rPr lang="en-US" altLang="zh-TW" sz="1600" dirty="0" smtClean="0"/>
                <a:t>0x352…415(0.5)</a:t>
              </a:r>
              <a:endParaRPr lang="en-US" altLang="zh-TW" sz="1600" dirty="0"/>
            </a:p>
            <a:p>
              <a:r>
                <a:rPr lang="en-US" altLang="zh-TW" sz="1600" dirty="0"/>
                <a:t>0x333…333 -&gt; </a:t>
              </a:r>
              <a:r>
                <a:rPr lang="en-US" altLang="zh-TW" sz="1600" dirty="0" smtClean="0"/>
                <a:t>0x463…778(1)</a:t>
              </a:r>
              <a:endParaRPr lang="en-US" altLang="zh-TW" sz="1600" dirty="0"/>
            </a:p>
            <a:p>
              <a:r>
                <a:rPr lang="en-US" altLang="zh-TW" sz="1600" dirty="0"/>
                <a:t>…</a:t>
              </a:r>
            </a:p>
            <a:p>
              <a:r>
                <a:rPr lang="zh-TW" altLang="en-US" sz="1600" dirty="0"/>
                <a:t>上一</a:t>
              </a:r>
              <a:r>
                <a:rPr lang="zh-TW" altLang="en-US" sz="1600" dirty="0" smtClean="0"/>
                <a:t>帳本編號：</a:t>
              </a:r>
              <a:r>
                <a:rPr lang="en-US" altLang="zh-TW" sz="1600" dirty="0" smtClean="0"/>
                <a:t>0x00000097…653</a:t>
              </a:r>
              <a:endParaRPr lang="en-US" altLang="zh-TW" sz="1600" dirty="0"/>
            </a:p>
            <a:p>
              <a:r>
                <a:rPr lang="zh-TW" altLang="en-US" sz="1600" dirty="0"/>
                <a:t>幸運數字</a:t>
              </a:r>
              <a:r>
                <a:rPr lang="zh-TW" altLang="en-US" sz="1600" dirty="0" smtClean="0"/>
                <a:t>：</a:t>
              </a:r>
              <a:r>
                <a:rPr lang="en-US" altLang="zh-TW" sz="1600" dirty="0" smtClean="0"/>
                <a:t>785</a:t>
              </a:r>
            </a:p>
            <a:p>
              <a:r>
                <a:rPr lang="zh-TW" altLang="en-US" sz="1600" dirty="0" smtClean="0"/>
                <a:t>本次帳本編號：</a:t>
              </a:r>
              <a:r>
                <a:rPr lang="en-US" altLang="zh-TW" sz="1600" dirty="0" smtClean="0"/>
                <a:t>0x00000097…653</a:t>
              </a:r>
              <a:endParaRPr lang="zh-TW" altLang="en-US" sz="1600" dirty="0"/>
            </a:p>
          </p:txBody>
        </p:sp>
        <p:pic>
          <p:nvPicPr>
            <p:cNvPr id="15" name="Picture 12" descr="「triangle icon」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448" y="5517232"/>
              <a:ext cx="601216" cy="60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直線接點 19"/>
            <p:cNvCxnSpPr>
              <a:stCxn id="15" idx="3"/>
              <a:endCxn id="14" idx="1"/>
            </p:cNvCxnSpPr>
            <p:nvPr/>
          </p:nvCxnSpPr>
          <p:spPr>
            <a:xfrm flipV="1">
              <a:off x="1547664" y="5802216"/>
              <a:ext cx="2280137" cy="15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標題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所有帳本串起來長這樣</a:t>
            </a:r>
            <a:endParaRPr lang="zh-TW" altLang="en-US" dirty="0"/>
          </a:p>
        </p:txBody>
      </p:sp>
      <p:pic>
        <p:nvPicPr>
          <p:cNvPr id="32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61248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接點 32"/>
          <p:cNvCxnSpPr>
            <a:stCxn id="14" idx="3"/>
            <a:endCxn id="32" idx="1"/>
          </p:cNvCxnSpPr>
          <p:nvPr/>
        </p:nvCxnSpPr>
        <p:spPr>
          <a:xfrm>
            <a:off x="7655602" y="5952329"/>
            <a:ext cx="588806" cy="9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32" idx="3"/>
          </p:cNvCxnSpPr>
          <p:nvPr/>
        </p:nvCxnSpPr>
        <p:spPr>
          <a:xfrm>
            <a:off x="8845624" y="5961856"/>
            <a:ext cx="588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再回來看看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「比特幣 運作原理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68760"/>
            <a:ext cx="7344816" cy="557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81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交易量、市值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市值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52,292,509,137</a:t>
            </a:r>
          </a:p>
          <a:p>
            <a:r>
              <a:rPr lang="en-US" altLang="zh-TW" dirty="0" smtClean="0"/>
              <a:t>24</a:t>
            </a:r>
            <a:r>
              <a:rPr lang="zh-TW" altLang="en-US" dirty="0" smtClean="0"/>
              <a:t>小時交易量</a:t>
            </a:r>
            <a:r>
              <a:rPr lang="en-US" altLang="zh-TW" dirty="0" smtClean="0"/>
              <a:t>747,321,445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顆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全球限量</a:t>
            </a:r>
            <a:r>
              <a:rPr lang="en-US" altLang="zh-TW" dirty="0" smtClean="0"/>
              <a:t>2100</a:t>
            </a:r>
            <a:r>
              <a:rPr lang="zh-TW" altLang="en-US" dirty="0" smtClean="0"/>
              <a:t>萬顆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297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「anonymous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 r="17986"/>
          <a:stretch/>
        </p:blipFill>
        <p:spPr bwMode="auto">
          <a:xfrm>
            <a:off x="-36512" y="2679"/>
            <a:ext cx="9180512" cy="687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26"/>
          <a:stretch/>
        </p:blipFill>
        <p:spPr bwMode="auto">
          <a:xfrm>
            <a:off x="0" y="-18722"/>
            <a:ext cx="9167062" cy="68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32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1929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15" y="0"/>
            <a:ext cx="8179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0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「比特幣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509" y="2636912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「比特幣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33" y="2636912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單箭頭接點 5"/>
          <p:cNvCxnSpPr/>
          <p:nvPr/>
        </p:nvCxnSpPr>
        <p:spPr>
          <a:xfrm>
            <a:off x="3059832" y="3248980"/>
            <a:ext cx="3024336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998177" y="3871313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地址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0x111…111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182753" y="3871313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地址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0x222…222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598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合法性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日本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4</a:t>
            </a:r>
            <a:r>
              <a:rPr lang="zh-TW" altLang="en-US" dirty="0" smtClean="0"/>
              <a:t>月，新版支付服務法承認虛擬貨幣的合法支付地位。</a:t>
            </a:r>
            <a:endParaRPr lang="en-US" altLang="zh-TW" dirty="0" smtClean="0"/>
          </a:p>
          <a:p>
            <a:r>
              <a:rPr lang="zh-TW" altLang="en-US" dirty="0" smtClean="0"/>
              <a:t>中國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2</a:t>
            </a:r>
            <a:r>
              <a:rPr lang="zh-TW" altLang="en-US" dirty="0" smtClean="0"/>
              <a:t>月對比</a:t>
            </a:r>
            <a:r>
              <a:rPr lang="zh-TW" altLang="en-US" dirty="0" smtClean="0"/>
              <a:t>特幣進行監管機制。</a:t>
            </a:r>
            <a:endParaRPr lang="en-US" altLang="zh-TW" dirty="0" smtClean="0"/>
          </a:p>
          <a:p>
            <a:r>
              <a:rPr lang="zh-TW" altLang="en-US" dirty="0" smtClean="0"/>
              <a:t>德國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2013</a:t>
            </a:r>
            <a:r>
              <a:rPr lang="zh-TW" altLang="en-US" dirty="0" smtClean="0"/>
              <a:t>年</a:t>
            </a:r>
            <a:r>
              <a:rPr lang="en-US" altLang="zh-TW" dirty="0" smtClean="0"/>
              <a:t>8</a:t>
            </a:r>
            <a:r>
              <a:rPr lang="zh-TW" altLang="en-US" dirty="0" smtClean="0"/>
              <a:t>月，政府認可比特幣的法律和稅收地位。</a:t>
            </a:r>
            <a:endParaRPr lang="en-US" altLang="zh-TW" dirty="0" smtClean="0"/>
          </a:p>
          <a:p>
            <a:r>
              <a:rPr lang="zh-TW" altLang="en-US" dirty="0" smtClean="0">
                <a:hlinkClick r:id="rId3"/>
              </a:rPr>
              <a:t>俄羅斯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2014</a:t>
            </a:r>
            <a:r>
              <a:rPr lang="zh-TW" altLang="en-US" dirty="0" smtClean="0"/>
              <a:t>年</a:t>
            </a:r>
            <a:r>
              <a:rPr lang="en-US" altLang="zh-TW" dirty="0" smtClean="0"/>
              <a:t>2</a:t>
            </a:r>
            <a:r>
              <a:rPr lang="zh-TW" altLang="en-US" dirty="0" smtClean="0"/>
              <a:t>月，政府宣布禁止比特幣。</a:t>
            </a:r>
            <a:endParaRPr lang="en-US" altLang="zh-TW" dirty="0" smtClean="0"/>
          </a:p>
          <a:p>
            <a:r>
              <a:rPr lang="zh-TW" altLang="en-US" dirty="0" smtClean="0">
                <a:hlinkClick r:id="rId4"/>
              </a:rPr>
              <a:t>印度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4</a:t>
            </a:r>
            <a:r>
              <a:rPr lang="zh-TW" altLang="en-US" dirty="0" smtClean="0"/>
              <a:t>月，政府委員決定監管比特幣市場。</a:t>
            </a:r>
            <a:endParaRPr lang="en-US" altLang="zh-TW" dirty="0" smtClean="0"/>
          </a:p>
          <a:p>
            <a:r>
              <a:rPr lang="zh-TW" altLang="en-US" dirty="0" smtClean="0">
                <a:hlinkClick r:id="rId5"/>
              </a:rPr>
              <a:t>澳洲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7</a:t>
            </a:r>
            <a:r>
              <a:rPr lang="zh-TW" altLang="en-US" dirty="0"/>
              <a:t>月</a:t>
            </a:r>
            <a:r>
              <a:rPr lang="en-US" altLang="zh-TW" dirty="0"/>
              <a:t>1</a:t>
            </a:r>
            <a:r>
              <a:rPr lang="zh-TW" altLang="en-US" dirty="0"/>
              <a:t>日起</a:t>
            </a:r>
            <a:r>
              <a:rPr lang="zh-TW" altLang="en-US" dirty="0" smtClean="0"/>
              <a:t>，視</a:t>
            </a:r>
            <a:r>
              <a:rPr lang="zh-TW" altLang="en-US" dirty="0"/>
              <a:t>比特幣為貨幣之一，並且免除商品與服務稅（</a:t>
            </a:r>
            <a:r>
              <a:rPr lang="en-US" altLang="zh-TW" dirty="0"/>
              <a:t>GST</a:t>
            </a:r>
            <a:r>
              <a:rPr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6991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與傳統貨幣的比較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9238512"/>
              </p:ext>
            </p:extLst>
          </p:nvPr>
        </p:nvGraphicFramePr>
        <p:xfrm>
          <a:off x="457200" y="1600200"/>
          <a:ext cx="8229599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存續時間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總量控制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有無擔保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交易媒介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價值標準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價值儲藏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法定貨幣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與國家存續期間相同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發行保證</a:t>
                      </a:r>
                      <a:r>
                        <a:rPr lang="en-US" altLang="zh-TW" dirty="0" smtClean="0"/>
                        <a:t>: </a:t>
                      </a:r>
                      <a:r>
                        <a:rPr lang="zh-TW" altLang="en-US" dirty="0" smtClean="0"/>
                        <a:t>如貴金屬、外匯等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O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單向流通</a:t>
                      </a:r>
                      <a:endParaRPr lang="en-US" altLang="zh-TW" dirty="0" smtClean="0"/>
                    </a:p>
                    <a:p>
                      <a:r>
                        <a:rPr lang="zh-TW" altLang="en-US" dirty="0" smtClean="0"/>
                        <a:t>虛擬貨幣</a:t>
                      </a:r>
                      <a:endParaRPr lang="en-US" altLang="zh-TW" dirty="0" smtClean="0"/>
                    </a:p>
                    <a:p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天幣、</a:t>
                      </a:r>
                      <a:r>
                        <a:rPr lang="en-US" altLang="zh-TW" dirty="0" smtClean="0"/>
                        <a:t>P</a:t>
                      </a:r>
                      <a:r>
                        <a:rPr lang="zh-TW" altLang="en-US" dirty="0" smtClean="0"/>
                        <a:t>幣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網站或特定服務存續時間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比特幣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網路虛擬世界永久保存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已有許多接受比特幣支付案例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23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23"/>
            <a:ext cx="9144000" cy="68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24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TW" altLang="en-US" dirty="0"/>
              <a:t>交易</a:t>
            </a:r>
            <a:r>
              <a:rPr lang="zh-TW" altLang="en-US" dirty="0" smtClean="0"/>
              <a:t>之外的用途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415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「wannycry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6" y="1052736"/>
            <a:ext cx="7272808" cy="549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22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「互助會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" y="10798"/>
            <a:ext cx="9138604" cy="684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02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「洗錢 圖片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4" y="1556792"/>
            <a:ext cx="4968552" cy="32598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2628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「行賄 圖片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095500"/>
            <a:ext cx="4762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7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日本</a:t>
            </a:r>
            <a:r>
              <a:rPr lang="zh-TW" altLang="en-US" dirty="0"/>
              <a:t>比特幣交易所</a:t>
            </a:r>
            <a:r>
              <a:rPr lang="en-US" altLang="zh-TW" dirty="0" err="1" smtClean="0"/>
              <a:t>Bitpoint</a:t>
            </a:r>
            <a:r>
              <a:rPr lang="zh-TW" altLang="en-US" dirty="0"/>
              <a:t> </a:t>
            </a:r>
            <a:r>
              <a:rPr lang="en-US" altLang="zh-TW" dirty="0" smtClean="0"/>
              <a:t>7/5</a:t>
            </a:r>
            <a:r>
              <a:rPr lang="zh-TW" altLang="en-US" dirty="0" smtClean="0"/>
              <a:t>宣佈</a:t>
            </a:r>
            <a:r>
              <a:rPr lang="zh-TW" altLang="en-US" dirty="0"/>
              <a:t>，與支付服務的供應商</a:t>
            </a:r>
            <a:r>
              <a:rPr lang="en-US" altLang="zh-TW" dirty="0"/>
              <a:t>Nippon Pay</a:t>
            </a:r>
            <a:r>
              <a:rPr lang="zh-TW" altLang="en-US" dirty="0"/>
              <a:t>合作，為中國三大流行支付服務提供加密貨幣支付選項。有了這次合作之後，微信、支付寶和銀聯都能在這個新平臺上</a:t>
            </a:r>
            <a:r>
              <a:rPr lang="zh-TW" altLang="en-US" dirty="0">
                <a:solidFill>
                  <a:srgbClr val="FF0000"/>
                </a:solidFill>
              </a:rPr>
              <a:t>開放比特幣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以太幣</a:t>
            </a:r>
            <a:r>
              <a:rPr lang="zh-TW" altLang="en-US" dirty="0"/>
              <a:t>（</a:t>
            </a:r>
            <a:r>
              <a:rPr lang="en-US" altLang="zh-TW" dirty="0"/>
              <a:t>ETH</a:t>
            </a:r>
            <a:r>
              <a:rPr lang="zh-TW" altLang="en-US" dirty="0"/>
              <a:t>）</a:t>
            </a:r>
            <a:r>
              <a:rPr lang="zh-TW" altLang="en-US" dirty="0">
                <a:solidFill>
                  <a:srgbClr val="FF0000"/>
                </a:solidFill>
              </a:rPr>
              <a:t>支付</a:t>
            </a:r>
            <a:r>
              <a:rPr lang="zh-TW" altLang="en-US" dirty="0"/>
              <a:t>選項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79652" y="6581001"/>
            <a:ext cx="2064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 smtClean="0"/>
              <a:t>參考</a:t>
            </a:r>
            <a:r>
              <a:rPr lang="en-US" altLang="zh-TW" sz="1200" dirty="0" smtClean="0"/>
              <a:t>:https</a:t>
            </a:r>
            <a:r>
              <a:rPr lang="en-US" altLang="zh-TW" sz="1200" dirty="0"/>
              <a:t>://goo.gl/SevQaC</a:t>
            </a:r>
            <a:endParaRPr lang="zh-TW" altLang="en-US" sz="1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62" y="3429000"/>
            <a:ext cx="60960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50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實現財務自由有時候也很簡單，比如說用 </a:t>
            </a:r>
            <a:r>
              <a:rPr lang="en-US" altLang="zh-TW" dirty="0"/>
              <a:t>3000 </a:t>
            </a:r>
            <a:r>
              <a:rPr lang="zh-TW" altLang="en-US" dirty="0"/>
              <a:t>美元買下 </a:t>
            </a:r>
            <a:r>
              <a:rPr lang="en-US" altLang="zh-TW" dirty="0"/>
              <a:t>20000 </a:t>
            </a:r>
            <a:r>
              <a:rPr lang="zh-TW" altLang="en-US" dirty="0"/>
              <a:t>比特幣。現在這位「史密斯」先生早已辭掉了矽谷的工作，開始長達 </a:t>
            </a:r>
            <a:r>
              <a:rPr lang="en-US" altLang="zh-TW" dirty="0"/>
              <a:t>4 </a:t>
            </a:r>
            <a:r>
              <a:rPr lang="zh-TW" altLang="en-US" dirty="0"/>
              <a:t>年的環遊世界。這是他的故事。</a:t>
            </a:r>
          </a:p>
        </p:txBody>
      </p:sp>
      <p:sp>
        <p:nvSpPr>
          <p:cNvPr id="4" name="矩形 3"/>
          <p:cNvSpPr/>
          <p:nvPr/>
        </p:nvSpPr>
        <p:spPr>
          <a:xfrm>
            <a:off x="4572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zh-TW" altLang="en-US" sz="1200" dirty="0" smtClean="0"/>
              <a:t>參考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https</a:t>
            </a:r>
            <a:r>
              <a:rPr lang="en-US" altLang="zh-TW" sz="1200" dirty="0"/>
              <a:t>://goo.gl/RmPwEM</a:t>
            </a:r>
            <a:endParaRPr lang="zh-TW" altLang="en-US" sz="1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 bwMode="auto">
          <a:xfrm>
            <a:off x="1331640" y="2348880"/>
            <a:ext cx="6048672" cy="31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405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商周財富網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</a:t>
            </a:r>
            <a:r>
              <a:rPr lang="zh-TW" altLang="en-US" dirty="0"/>
              <a:t>月漲</a:t>
            </a:r>
            <a:r>
              <a:rPr lang="en-US" altLang="zh-TW" dirty="0"/>
              <a:t>300%</a:t>
            </a:r>
            <a:r>
              <a:rPr lang="zh-TW" altLang="en-US" dirty="0"/>
              <a:t>又暴跌！買比特幣要當成「買●●」，挪</a:t>
            </a:r>
            <a:r>
              <a:rPr lang="en-US" altLang="zh-TW" dirty="0"/>
              <a:t>0.5%</a:t>
            </a:r>
            <a:r>
              <a:rPr lang="zh-TW" altLang="en-US" dirty="0"/>
              <a:t>資金投資就好</a:t>
            </a:r>
          </a:p>
        </p:txBody>
      </p:sp>
      <p:sp>
        <p:nvSpPr>
          <p:cNvPr id="4" name="矩形 3"/>
          <p:cNvSpPr/>
          <p:nvPr/>
        </p:nvSpPr>
        <p:spPr>
          <a:xfrm>
            <a:off x="7156918" y="6581000"/>
            <a:ext cx="20896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 smtClean="0"/>
              <a:t>參考</a:t>
            </a:r>
            <a:r>
              <a:rPr lang="en-US" altLang="zh-TW" sz="1200" dirty="0" smtClean="0"/>
              <a:t>:</a:t>
            </a:r>
            <a:r>
              <a:rPr lang="en-US" altLang="zh-TW" sz="1200" dirty="0"/>
              <a:t>https://goo.gl/2M4GuL</a:t>
            </a:r>
            <a:endParaRPr lang="zh-TW" altLang="en-US" sz="1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0807"/>
            <a:ext cx="593407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83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千萬別自己搞礦機</a:t>
            </a:r>
            <a:endParaRPr lang="en-US" altLang="zh-TW" dirty="0" smtClean="0"/>
          </a:p>
          <a:p>
            <a:r>
              <a:rPr lang="zh-TW" altLang="en-US" dirty="0" smtClean="0"/>
              <a:t>有閒錢還是要買一點比特幣</a:t>
            </a:r>
            <a:endParaRPr lang="en-US" altLang="zh-TW" dirty="0" smtClean="0"/>
          </a:p>
          <a:p>
            <a:r>
              <a:rPr lang="zh-TW" altLang="en-US" dirty="0" smtClean="0"/>
              <a:t>區塊練是能夠顛覆未來生態的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089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723900"/>
            <a:ext cx="5410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49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07" y="0"/>
            <a:ext cx="9200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47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「台灣銀行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31924"/>
            <a:ext cx="32670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「富邦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5" b="26614"/>
          <a:stretch/>
        </p:blipFill>
        <p:spPr bwMode="auto">
          <a:xfrm>
            <a:off x="5759624" y="1764743"/>
            <a:ext cx="3384376" cy="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「中信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9" b="21356"/>
          <a:stretch/>
        </p:blipFill>
        <p:spPr bwMode="auto">
          <a:xfrm>
            <a:off x="0" y="0"/>
            <a:ext cx="4762500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「凱基銀行」的圖片搜尋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9" b="27870"/>
          <a:stretch/>
        </p:blipFill>
        <p:spPr bwMode="auto">
          <a:xfrm>
            <a:off x="3851920" y="1042087"/>
            <a:ext cx="3162300" cy="77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「台新銀行」的圖片搜尋結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14872" r="12402" b="16138"/>
          <a:stretch/>
        </p:blipFill>
        <p:spPr bwMode="auto">
          <a:xfrm>
            <a:off x="6413011" y="0"/>
            <a:ext cx="2695493" cy="7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相關圖片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7165"/>
            <a:ext cx="9166434" cy="420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99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相關圖片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23221"/>
          <a:stretch/>
        </p:blipFill>
        <p:spPr bwMode="auto">
          <a:xfrm>
            <a:off x="612576" y="1979816"/>
            <a:ext cx="3023320" cy="8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「台灣銀行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979817"/>
            <a:ext cx="32670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「BENZ E250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8" descr="「BENZ E250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0" descr="「BENZ E250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2" descr="https://res.cloudinary.com/carsguide/image/upload/f_auto,fl_lossy,q_auto,t_default/v1/editorial/dp/images/uploads/mercedes-benz-E250-CGI-Coupe-w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136" name="Picture 16" descr="「ubike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83" y="3071242"/>
            <a:ext cx="3391049" cy="21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獲利檢視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307975" y="3071242"/>
            <a:ext cx="3471937" cy="2600647"/>
            <a:chOff x="307975" y="3071242"/>
            <a:chExt cx="3471937" cy="2600647"/>
          </a:xfrm>
        </p:grpSpPr>
        <p:pic>
          <p:nvPicPr>
            <p:cNvPr id="5134" name="Picture 14" descr="「BENZ E250」的圖片搜尋結果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" y="3071242"/>
              <a:ext cx="3247529" cy="2165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/>
            <p:cNvSpPr txBox="1"/>
            <p:nvPr/>
          </p:nvSpPr>
          <p:spPr>
            <a:xfrm>
              <a:off x="307975" y="5302557"/>
              <a:ext cx="3471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smtClean="0"/>
                <a:t>BENZ e250</a:t>
              </a:r>
              <a:r>
                <a:rPr lang="zh-TW" altLang="en-US" dirty="0" smtClean="0"/>
                <a:t>價值</a:t>
              </a:r>
              <a:r>
                <a:rPr lang="en-US" altLang="zh-TW" dirty="0" smtClean="0"/>
                <a:t>300</a:t>
              </a:r>
              <a:r>
                <a:rPr lang="zh-TW" altLang="en-US" dirty="0" smtClean="0"/>
                <a:t>萬元新台幣</a:t>
              </a:r>
              <a:endParaRPr lang="zh-TW" altLang="en-US" dirty="0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5069383" y="5302557"/>
            <a:ext cx="339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 smtClean="0"/>
              <a:t>Ubike</a:t>
            </a:r>
            <a:r>
              <a:rPr lang="zh-TW" altLang="en-US" dirty="0" smtClean="0"/>
              <a:t>價值</a:t>
            </a:r>
            <a:r>
              <a:rPr lang="en-US" altLang="zh-TW" dirty="0"/>
              <a:t>1</a:t>
            </a:r>
            <a:r>
              <a:rPr lang="zh-TW" altLang="en-US" dirty="0" smtClean="0"/>
              <a:t>萬元新台幣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841410" y="6599862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/>
              <a:t>此為扣除成本後所能購買之商品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656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port">
      <a:majorFont>
        <a:latin typeface="Tahoma"/>
        <a:ea typeface="微軟正黑體"/>
        <a:cs typeface=""/>
      </a:majorFont>
      <a:minorFont>
        <a:latin typeface="Tahoma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2317</TotalTime>
  <Words>1582</Words>
  <Application>Microsoft Office PowerPoint</Application>
  <PresentationFormat>如螢幕大小 (4:3)</PresentationFormat>
  <Paragraphs>312</Paragraphs>
  <Slides>69</Slides>
  <Notes>11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0" baseType="lpstr">
      <vt:lpstr>Office 佈景主題</vt:lpstr>
      <vt:lpstr>PowerPoint 簡報</vt:lpstr>
      <vt:lpstr>PowerPoint 簡報</vt:lpstr>
      <vt:lpstr>PowerPoint 簡報</vt:lpstr>
      <vt:lpstr>回到4年前…</vt:lpstr>
      <vt:lpstr>PowerPoint 簡報</vt:lpstr>
      <vt:lpstr>PowerPoint 簡報</vt:lpstr>
      <vt:lpstr>PowerPoint 簡報</vt:lpstr>
      <vt:lpstr>PowerPoint 簡報</vt:lpstr>
      <vt:lpstr>獲利檢視…</vt:lpstr>
      <vt:lpstr>近三年走勢，週線</vt:lpstr>
      <vt:lpstr>2013-&gt;2017，成長25倍!!</vt:lpstr>
      <vt:lpstr>Bitcoin 與定存獲利比較</vt:lpstr>
      <vt:lpstr>What the fuck?</vt:lpstr>
      <vt:lpstr>回到2010年</vt:lpstr>
      <vt:lpstr>PowerPoint 簡報</vt:lpstr>
      <vt:lpstr>PowerPoint 簡報</vt:lpstr>
      <vt:lpstr>2010/5/22，Bitcoin Pizza Day</vt:lpstr>
      <vt:lpstr>現今價值: 10000*3200(美金)</vt:lpstr>
      <vt:lpstr>如何獲得比特幣? </vt:lpstr>
      <vt:lpstr>交易所買賣</vt:lpstr>
      <vt:lpstr>購買比特幣方法</vt:lpstr>
      <vt:lpstr>PowerPoint 簡報</vt:lpstr>
      <vt:lpstr>PowerPoint 簡報</vt:lpstr>
      <vt:lpstr>PowerPoint 簡報</vt:lpstr>
      <vt:lpstr>PowerPoint 簡報</vt:lpstr>
      <vt:lpstr>PowerPoint 簡報</vt:lpstr>
      <vt:lpstr>自己的錢，自己賺</vt:lpstr>
      <vt:lpstr>PowerPoint 簡報</vt:lpstr>
      <vt:lpstr>PowerPoint 簡報</vt:lpstr>
      <vt:lpstr>組一台可挖礦的主機</vt:lpstr>
      <vt:lpstr>組一台可挖礦的主機</vt:lpstr>
      <vt:lpstr>PowerPoint 簡報</vt:lpstr>
      <vt:lpstr>但還是沒你想的這麼簡單</vt:lpstr>
      <vt:lpstr>PowerPoint 簡報</vt:lpstr>
      <vt:lpstr>What the fuck?</vt:lpstr>
      <vt:lpstr>PowerPoint 簡報</vt:lpstr>
      <vt:lpstr>接收比特幣</vt:lpstr>
      <vt:lpstr>PowerPoint 簡報</vt:lpstr>
      <vt:lpstr>PowerPoint 簡報</vt:lpstr>
      <vt:lpstr>講了那麼多，比特幣是甚麼</vt:lpstr>
      <vt:lpstr>PowerPoint 簡報</vt:lpstr>
      <vt:lpstr>比特幣的交易運作原理</vt:lpstr>
      <vt:lpstr>比特幣的交易運作原理</vt:lpstr>
      <vt:lpstr>炸拉! 講人話行嗎!</vt:lpstr>
      <vt:lpstr>交易</vt:lpstr>
      <vt:lpstr>PowerPoint 簡報</vt:lpstr>
      <vt:lpstr>帳本</vt:lpstr>
      <vt:lpstr>PowerPoint 簡報</vt:lpstr>
      <vt:lpstr>PowerPoint 簡報</vt:lpstr>
      <vt:lpstr>所有帳本串起來長這樣</vt:lpstr>
      <vt:lpstr>再回來看看</vt:lpstr>
      <vt:lpstr>交易量、市值</vt:lpstr>
      <vt:lpstr>PowerPoint 簡報</vt:lpstr>
      <vt:lpstr>PowerPoint 簡報</vt:lpstr>
      <vt:lpstr>PowerPoint 簡報</vt:lpstr>
      <vt:lpstr>PowerPoint 簡報</vt:lpstr>
      <vt:lpstr>PowerPoint 簡報</vt:lpstr>
      <vt:lpstr>合法性</vt:lpstr>
      <vt:lpstr>與傳統貨幣的比較</vt:lpstr>
      <vt:lpstr>交易之外的用途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謝宏濤</dc:creator>
  <cp:lastModifiedBy>bailantaotao</cp:lastModifiedBy>
  <cp:revision>272</cp:revision>
  <dcterms:created xsi:type="dcterms:W3CDTF">2017-06-28T15:05:35Z</dcterms:created>
  <dcterms:modified xsi:type="dcterms:W3CDTF">2017-08-06T16:17:15Z</dcterms:modified>
</cp:coreProperties>
</file>